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64" r:id="rId7"/>
    <p:sldId id="268" r:id="rId8"/>
    <p:sldId id="282" r:id="rId9"/>
    <p:sldId id="265" r:id="rId10"/>
    <p:sldId id="266" r:id="rId11"/>
    <p:sldId id="283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2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../word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2214554"/>
            <a:ext cx="81055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выездной консультативной службы как форма взаимодействия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семьи и ДОО</a:t>
            </a:r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Исполняющий обязанности заведующего</a:t>
            </a:r>
            <a:endParaRPr lang="ru-RU" sz="16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МБДОУ ЦРР – </a:t>
            </a:r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детским садом </a:t>
            </a:r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№ 37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Галинская В.А.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7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555776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Лист отзыва</a:t>
            </a:r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7398" t="29840" r="21650" b="5901"/>
          <a:stretch>
            <a:fillRect/>
          </a:stretch>
        </p:blipFill>
        <p:spPr bwMode="auto">
          <a:xfrm>
            <a:off x="4283968" y="692696"/>
            <a:ext cx="4320480" cy="24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7398" t="33620" r="20942" b="5901"/>
          <a:stretch>
            <a:fillRect/>
          </a:stretch>
        </p:blipFill>
        <p:spPr bwMode="auto">
          <a:xfrm>
            <a:off x="4283968" y="3501008"/>
            <a:ext cx="439698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Вера\Downloads\Screenshot_20220924-231818_Samsung Internet.jpg"/>
          <p:cNvPicPr>
            <a:picLocks noChangeAspect="1" noChangeArrowheads="1"/>
          </p:cNvPicPr>
          <p:nvPr/>
        </p:nvPicPr>
        <p:blipFill>
          <a:blip r:embed="rId5" cstate="print"/>
          <a:srcRect t="5537"/>
          <a:stretch>
            <a:fillRect/>
          </a:stretch>
        </p:blipFill>
        <p:spPr bwMode="auto">
          <a:xfrm>
            <a:off x="683568" y="692696"/>
            <a:ext cx="328141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28926" y="2500306"/>
          <a:ext cx="5201463" cy="4063999"/>
        </p:xfrm>
        <a:graphic>
          <a:graphicData uri="http://schemas.openxmlformats.org/drawingml/2006/table">
            <a:tbl>
              <a:tblPr/>
              <a:tblGrid>
                <a:gridCol w="2600460"/>
                <a:gridCol w="2601003"/>
              </a:tblGrid>
              <a:tr h="1065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 родителя (законного представителя)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Домашний адрес,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или номер телефона для обратной связи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 ребенка, возраст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вопроса (описание проблемы)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0"/>
            <a:ext cx="571504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Бланк обращения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Уважаемые родители!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С целью оказания Вам индивидуальной методической, психолого-педагогической, диагностической и консультативной помощи в рамках функционирования Центра  консультационной поддержки семьи «Гармония» просим заполнить бланк обращения, в котором будет отражен интересующий вас вопрос.  В зависимости от интересующего Вас вопроса, с Вами свяжется нужный специалист.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Заранее благодарим за сотрудничество!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331640" y="0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консультирования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Консультативную беседу делят на четыре этапа: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знакомство с получателем (родителем) консультационной услуги и начало беседы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расспрос родителя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 на вопрос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завершение беседы (консультирования).</a:t>
            </a:r>
          </a:p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Эмоциональные компоненты:</a:t>
            </a: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искренний интерес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 на родителе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высказаться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проявлять излишнее любопытство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конфиденциальность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атмосферы для раскрытия клиента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осуждения</a:t>
            </a:r>
          </a:p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789040"/>
            <a:ext cx="69492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Невербальное общение: </a:t>
            </a: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использованием голоса (тон, громкость голоса, темп речи, произношение)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использованием тела (контакт глаз, выражение лица, руки и жесты, поза)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структурирование окружения (дистанция, предметы остановки комнаты, одежда, позиция в пространстве)</a:t>
            </a:r>
          </a:p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Вербальное общение - 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слушание клиента: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выслушать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услышать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763688" y="764704"/>
            <a:ext cx="71287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Нерефлексивное слушание: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умение молчать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выразить понимание, одобрение и поддержку короткими фразами</a:t>
            </a: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Рефлексивное слушание: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выяснение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уточнение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перефразирование</a:t>
            </a:r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дальнейшее развитие мыслей собеседника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резюмирование</a:t>
            </a: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замечания о ходе беседы</a:t>
            </a:r>
          </a:p>
          <a:p>
            <a:pPr algn="just"/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Умение задавать вопросы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открытые вопросы («почему», «как», «что», «опишите», «расскажите мне о…», «что вы думаете о…»)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закрытые вопросы («есть/был», «сделал/сделала», «будет/не будет», «если»)</a:t>
            </a: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7" name="Прямоугольник 36"/>
          <p:cNvSpPr/>
          <p:nvPr/>
        </p:nvSpPr>
        <p:spPr>
          <a:xfrm rot="20698148">
            <a:off x="1763688" y="2606135"/>
            <a:ext cx="7128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Благодарю за внимание!</a:t>
            </a:r>
            <a:endParaRPr lang="ru-RU" sz="32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4" y="0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нновационный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выездной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нсультативной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</a:p>
          <a:p>
            <a:pPr algn="ctr"/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службы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семьи</a:t>
            </a:r>
            <a:r>
              <a:rPr lang="en-US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ДОУ»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организации Выездной службы: обеспечение максимальной мобильности деятельности Центра консультационной поддержки семьи «Гармония».</a:t>
            </a: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оказание консультативной помощи родителям (законным представителям) по различным вопросам воспитания, обучения и развития детей раннего и дошкольного возраста;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практико-ориентированных занятий с родителями (законными представителями) по вопросам образования детей;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своевременное диагностирование проблем в развитии у детей раннего и дошкольного возраста с целью оказания им коррекционной, психологической и педагогической помощи;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обучение родителей (законных представителей) работе в дистанционном режиме;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обеспечение единства семейного и общественного воспитания;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популяризация деятельности образовательной организации.</a:t>
            </a:r>
          </a:p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семинар 19.11.21\Сканировать1.JPG"/>
          <p:cNvPicPr>
            <a:picLocks noChangeAspect="1" noChangeArrowheads="1"/>
          </p:cNvPicPr>
          <p:nvPr/>
        </p:nvPicPr>
        <p:blipFill>
          <a:blip r:embed="rId3" cstate="print"/>
          <a:srcRect r="1374" b="1553"/>
          <a:stretch>
            <a:fillRect/>
          </a:stretch>
        </p:blipFill>
        <p:spPr bwMode="auto">
          <a:xfrm>
            <a:off x="179512" y="260648"/>
            <a:ext cx="188721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0"/>
            <a:ext cx="71287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 выездной консультативной службы регламентируется нормативно-правовой базой: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Конституцией РФ ст.43;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Семейным кодексом РФ;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Законом Российской Федерации от 29 декабря 2012 г. № 273-ФЗ «Об образовании в Российской Федерации»;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Указом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«Методическими рекомендациями по оказанию услуг психолого-педагогической, методической и консультационной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родителей, в рамках федерального проекта «Современная школа» национального проекта «Образование», утвержденными распоряжением Министерства просвещения РФ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2023 г.;</a:t>
            </a: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0"/>
            <a:ext cx="727280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Федеральным законом «О персональных данных» от 27 июля 2006 г. № 152-ФЗ;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Постановлением Главного государственного санитарного врача Российской Федерации от 28 января 2021 г. № 2 «Об утверждении санитарных правил и норм </a:t>
            </a:r>
            <a:r>
              <a:rPr lang="ru-RU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СанПиН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Постановлением Главного государственного санитарного врача Российской Федерации от 28 января 2021 г. № 2 «Об утверждении санитарных правил и норм </a:t>
            </a:r>
            <a:r>
              <a:rPr lang="ru-RU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СанПиН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обитания»;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Уставом МБДОУ ЦРР - детского сада № 37 муниципального образования Абинский район, утвержденный постановлением администрации муниципального образования Абинский район от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21006.2023года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700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0"/>
            <a:ext cx="72008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приказом управления образования администрации муниципального образования Абинский район № 413 от 06.06.2016 г. «О создании консультационных центров для родителей (законных представителей), обеспечивающих получение детьми дошкольного образования в форме семейного образования»; </a:t>
            </a: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приказом муниципального бюджетного образовательного учреждения Центра развития ребенка – детского сада № 37 муниципального образования Абинский район № 111 от 10.06.2016 г. «Об организации Консультационного центра для родителей (законных представителей), обеспечивающих получение детьми дошкольного образования в форме семейного образования»;</a:t>
            </a: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Положением о Центре консультационной поддержки семьи «Гармония» муниципального бюджетного дошкольного образовательного учреждения Центра развития ребенка – детского сада № 37, приказ  № 126 от  29.10.2021г. 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Положением о выездной консультативной службе муниципального бюджетного дошкольного образовательного учреждения Центра развития ребенка – детского сада № 37, приказ № 126 от 29.10.2021г.</a:t>
            </a: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3" cstate="print"/>
          <a:srcRect l="16301" t="25200" r="49680" b="10541"/>
          <a:stretch>
            <a:fillRect/>
          </a:stretch>
        </p:blipFill>
        <p:spPr bwMode="auto">
          <a:xfrm>
            <a:off x="2555776" y="638308"/>
            <a:ext cx="5853827" cy="62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3131840" y="260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Модель реализации услуг</a:t>
            </a:r>
            <a:endParaRPr lang="ru-RU" sz="20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259632" y="26064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Рубрика «</a:t>
            </a:r>
            <a:r>
              <a:rPr lang="ru-RU" b="1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Самообразователь</a:t>
            </a:r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родителя»</a:t>
            </a:r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C:\Users\Вера\Desktop\все по КИПу\фото продуктов КИП\20220901_16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4806950" cy="58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Х\Мои документы\Downloads\20220127_163957.jpg"/>
          <p:cNvPicPr>
            <a:picLocks noChangeAspect="1" noChangeArrowheads="1"/>
          </p:cNvPicPr>
          <p:nvPr/>
        </p:nvPicPr>
        <p:blipFill>
          <a:blip r:embed="rId4" cstate="print"/>
          <a:srcRect t="10000"/>
          <a:stretch>
            <a:fillRect/>
          </a:stretch>
        </p:blipFill>
        <p:spPr bwMode="auto">
          <a:xfrm>
            <a:off x="5580112" y="764704"/>
            <a:ext cx="326732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C:\Documents and Settings\Х\Мои документы\Downloads\IMG-20220127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3250217" cy="250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483768" y="260648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информирования родителей</a:t>
            </a:r>
            <a:endParaRPr lang="ru-RU" sz="20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5786" t="37400" r="12476" b="17240"/>
          <a:stretch>
            <a:fillRect/>
          </a:stretch>
        </p:blipFill>
        <p:spPr bwMode="auto">
          <a:xfrm>
            <a:off x="2051720" y="1484784"/>
            <a:ext cx="671674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403648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работы Выездной службы определяется следующими показателями</a:t>
            </a:r>
            <a:endParaRPr lang="ru-RU" i="1" dirty="0">
              <a:solidFill>
                <a:srgbClr val="0000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8683931"/>
              </p:ext>
            </p:extLst>
          </p:nvPr>
        </p:nvGraphicFramePr>
        <p:xfrm>
          <a:off x="827584" y="1124744"/>
          <a:ext cx="8136905" cy="5365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486">
                  <a:extLst>
                    <a:ext uri="{9D8B030D-6E8A-4147-A177-3AD203B41FA5}">
                      <a16:colId xmlns:a16="http://schemas.microsoft.com/office/drawing/2014/main" xmlns="" val="1071487177"/>
                    </a:ext>
                  </a:extLst>
                </a:gridCol>
                <a:gridCol w="1603762">
                  <a:extLst>
                    <a:ext uri="{9D8B030D-6E8A-4147-A177-3AD203B41FA5}">
                      <a16:colId xmlns:a16="http://schemas.microsoft.com/office/drawing/2014/main" xmlns="" val="1317047812"/>
                    </a:ext>
                  </a:extLst>
                </a:gridCol>
                <a:gridCol w="1118864">
                  <a:extLst>
                    <a:ext uri="{9D8B030D-6E8A-4147-A177-3AD203B41FA5}">
                      <a16:colId xmlns:a16="http://schemas.microsoft.com/office/drawing/2014/main" xmlns="" val="996098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xmlns="" val="3778038803"/>
                    </a:ext>
                  </a:extLst>
                </a:gridCol>
                <a:gridCol w="1502336">
                  <a:extLst>
                    <a:ext uri="{9D8B030D-6E8A-4147-A177-3AD203B41FA5}">
                      <a16:colId xmlns:a16="http://schemas.microsoft.com/office/drawing/2014/main" xmlns="" val="2527223226"/>
                    </a:ext>
                  </a:extLst>
                </a:gridCol>
                <a:gridCol w="1437124">
                  <a:extLst>
                    <a:ext uri="{9D8B030D-6E8A-4147-A177-3AD203B41FA5}">
                      <a16:colId xmlns:a16="http://schemas.microsoft.com/office/drawing/2014/main" xmlns="" val="2544920074"/>
                    </a:ext>
                  </a:extLst>
                </a:gridCol>
              </a:tblGrid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показателя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Алгоритм формирования (формула)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Базовые показатели (используемые в формуле)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 сбора информации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xmlns="" val="3465384477"/>
                  </a:ext>
                </a:extLst>
              </a:tr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охваченных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родителей, обратившихся в КЦ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xmlns="" val="104968468"/>
                  </a:ext>
                </a:extLst>
              </a:tr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охваченных детей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детей, которым адресована консультативная помощь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 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xmlns="" val="2221966927"/>
                  </a:ext>
                </a:extLst>
              </a:tr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обращений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Суммарное количество всех форм обращений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обращений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 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xmlns="" val="1578754276"/>
                  </a:ext>
                </a:extLst>
              </a:tr>
              <a:tr h="9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положительных отзывов о работе КЦ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Суммарное количество положительных отзывов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положительных отзывов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 отзыв родителя посредством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google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xmlns="" val="37946269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849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Вера</cp:lastModifiedBy>
  <cp:revision>89</cp:revision>
  <dcterms:created xsi:type="dcterms:W3CDTF">2022-09-21T12:16:59Z</dcterms:created>
  <dcterms:modified xsi:type="dcterms:W3CDTF">2023-09-05T19:50:39Z</dcterms:modified>
</cp:coreProperties>
</file>