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1" r:id="rId4"/>
    <p:sldId id="262" r:id="rId5"/>
    <p:sldId id="263" r:id="rId6"/>
    <p:sldId id="264" r:id="rId7"/>
    <p:sldId id="268" r:id="rId8"/>
    <p:sldId id="282" r:id="rId9"/>
    <p:sldId id="265" r:id="rId10"/>
    <p:sldId id="266" r:id="rId11"/>
    <p:sldId id="283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821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A30EF-B3BD-4D0D-A5C5-ECBC376BCA78}" type="datetimeFigureOut">
              <a:rPr lang="ru-RU" smtClean="0"/>
              <a:pPr/>
              <a:t>05.09.2023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5CACF-B732-421C-B889-288A724252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8932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../word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2214554"/>
            <a:ext cx="810555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Организация выездной консультативной службы как форма взаимодействия 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семьи и ДОО</a:t>
            </a:r>
            <a:endParaRPr lang="ru-RU" sz="28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Исполняющий обязанности заведующего</a:t>
            </a:r>
            <a:endParaRPr lang="ru-RU" sz="1600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cs typeface="Tahoma" pitchFamily="34" charset="0"/>
            </a:endParaRP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МБДОУ ЦРР – </a:t>
            </a:r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детским садом </a:t>
            </a:r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№ 37</a:t>
            </a: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Галинская В.А.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357166"/>
            <a:ext cx="6572296" cy="1143008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МУНИЦИПАЛЬНОЕ БЮДЖЕТНОЕ ДОШКОЛЬНОЕ ОБРАЗОВАТЕЛЬНОЕ УЧРЕЖДЕНИЕ ЦЕНТР РАЗВИТИЯ РЕБЕНКА – ДЕТСКИЙ САД № 37 МУНИЦИПАЛЬНОГО ОБРАЗОВАНИЯ АБИНСКИЙ РАЙОН</a:t>
            </a:r>
            <a:endParaRPr lang="ru-RU" sz="1400" b="1" dirty="0" smtClean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  <a14:imgLayer r:embed="rId7">
                    <a14:imgEffect>
                      <a14:backgroundRemoval t="36068" b="70573" l="18960" r="36091">
                        <a14:foregroundMark x1="23280" y1="45964" x2="23280" y2="45964"/>
                        <a14:foregroundMark x1="25329" y1="43359" x2="25329" y2="43359"/>
                        <a14:foregroundMark x1="27672" y1="41406" x2="27672" y2="41406"/>
                        <a14:foregroundMark x1="30234" y1="42708" x2="30234" y2="42708"/>
                        <a14:foregroundMark x1="32357" y1="45833" x2="32357" y2="45833"/>
                        <a14:foregroundMark x1="33675" y1="50260" x2="33675" y2="50260"/>
                        <a14:foregroundMark x1="22035" y1="50130" x2="22035" y2="50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19645" t="36826" r="64437" b="30108"/>
          <a:stretch/>
        </p:blipFill>
        <p:spPr bwMode="auto">
          <a:xfrm>
            <a:off x="785786" y="0"/>
            <a:ext cx="1970690" cy="2301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2555776" y="26064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Лист отзыва</a:t>
            </a:r>
            <a:endParaRPr lang="ru-RU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17398" t="29840" r="21650" b="5901"/>
          <a:stretch>
            <a:fillRect/>
          </a:stretch>
        </p:blipFill>
        <p:spPr bwMode="auto">
          <a:xfrm>
            <a:off x="4283968" y="692696"/>
            <a:ext cx="4320480" cy="2471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 l="17398" t="33620" r="20942" b="5901"/>
          <a:stretch>
            <a:fillRect/>
          </a:stretch>
        </p:blipFill>
        <p:spPr bwMode="auto">
          <a:xfrm>
            <a:off x="4283968" y="3501008"/>
            <a:ext cx="4396989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 descr="C:\Users\Вера\Downloads\Screenshot_20220924-231818_Samsung Internet.jpg"/>
          <p:cNvPicPr>
            <a:picLocks noChangeAspect="1" noChangeArrowheads="1"/>
          </p:cNvPicPr>
          <p:nvPr/>
        </p:nvPicPr>
        <p:blipFill>
          <a:blip r:embed="rId5" cstate="print"/>
          <a:srcRect t="5537"/>
          <a:stretch>
            <a:fillRect/>
          </a:stretch>
        </p:blipFill>
        <p:spPr bwMode="auto">
          <a:xfrm>
            <a:off x="683568" y="692696"/>
            <a:ext cx="3281412" cy="5472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928926" y="2500306"/>
          <a:ext cx="5201463" cy="4063999"/>
        </p:xfrm>
        <a:graphic>
          <a:graphicData uri="http://schemas.openxmlformats.org/drawingml/2006/table">
            <a:tbl>
              <a:tblPr/>
              <a:tblGrid>
                <a:gridCol w="2600460"/>
                <a:gridCol w="2601003"/>
              </a:tblGrid>
              <a:tr h="1065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Ф.И.О. родителя (законного представителя)</a:t>
                      </a:r>
                      <a:endParaRPr lang="ru-RU" sz="9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8694" marR="58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94" marR="58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49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Домашний адрес,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mail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или номер телефона для обратной связи</a:t>
                      </a:r>
                      <a:endParaRPr lang="ru-RU" sz="9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8694" marR="58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94" marR="58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22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Фамилия, имя ребенка, возраст</a:t>
                      </a:r>
                      <a:endParaRPr lang="ru-RU" sz="9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8694" marR="58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94" marR="58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15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Суть вопроса (описание проблемы)</a:t>
                      </a:r>
                      <a:endParaRPr lang="ru-RU" sz="9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8694" marR="58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94" marR="58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71736" y="0"/>
            <a:ext cx="5715040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Бланк обращения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Уважаемые родители!</a:t>
            </a:r>
            <a:endParaRPr kumimoji="0" lang="ru-RU" sz="12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ahoma" pitchFamily="34" charset="0"/>
              <a:cs typeface="Tahoma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      С целью оказания Вам индивидуальной методической, психолого-педагогической, диагностической и консультативной помощи в рамках функционирования Центра  консультационной поддержки семьи «Гармония» просим заполнить бланк обращения, в котором будет отражен интересующий вас вопрос.  В зависимости от интересующего Вас вопроса, с Вами свяжется нужный специалист. </a:t>
            </a:r>
            <a:endParaRPr kumimoji="0" lang="ru-RU" sz="12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ahoma" pitchFamily="34" charset="0"/>
              <a:cs typeface="Tahoma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Заранее благодарим за сотрудничество!</a:t>
            </a:r>
            <a:endParaRPr kumimoji="0" lang="ru-RU" sz="12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1331640" y="0"/>
            <a:ext cx="75608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Структура консультирования</a:t>
            </a: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Консультативную беседу делят на четыре этапа: 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знакомство с получателем (родителем) консультационной услуги и начало беседы 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расспрос родителя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ответ на вопрос 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завершение беседы (консультирования).</a:t>
            </a:r>
          </a:p>
          <a:p>
            <a:endParaRPr lang="ru-RU" sz="16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Эмоциональные компоненты:</a:t>
            </a: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искренний интерес 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внимание на родителе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возможность высказаться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 проявлять излишнее любопытство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конфиденциальность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создание атмосферы для раскрытия клиента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без осуждения</a:t>
            </a:r>
          </a:p>
          <a:p>
            <a:endParaRPr lang="ru-RU" sz="16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/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3789040"/>
            <a:ext cx="694928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Невербальное общение: </a:t>
            </a: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использованием голоса (тон, громкость голоса, темп речи, произношение)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использованием тела (контакт глаз, выражение лица, руки и жесты, поза) 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структурирование окружения (дистанция, предметы остановки комнаты, одежда, позиция в пространстве)</a:t>
            </a:r>
          </a:p>
          <a:p>
            <a:endParaRPr lang="ru-RU" sz="16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Вербальное общение - </a:t>
            </a: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слушание клиента: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выслушать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услышать</a:t>
            </a:r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/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1763688" y="764704"/>
            <a:ext cx="7128792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Нерефлексивное слушание: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умение молчать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выразить понимание, одобрение и поддержку короткими фразами</a:t>
            </a:r>
          </a:p>
          <a:p>
            <a:pPr algn="just">
              <a:buFont typeface="Wingdings" pitchFamily="2" charset="2"/>
              <a:buChar char="Ø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Рефлексивное слушание: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выяснение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уточнение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перефразирование</a:t>
            </a:r>
            <a:endParaRPr lang="ru-RU" sz="16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дальнейшее развитие мыслей собеседника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600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резюмирование</a:t>
            </a: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замечания о ходе беседы</a:t>
            </a:r>
          </a:p>
          <a:p>
            <a:pPr algn="just"/>
            <a:endParaRPr lang="ru-RU" sz="16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Умение задавать вопросы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открытые вопросы («почему», «как», «что», «опишите», «расскажите мне о…», «что вы думаете о…»)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закрытые вопросы («есть/был», «сделал/сделала», «будет/не будет», «если»)</a:t>
            </a:r>
          </a:p>
          <a:p>
            <a:pPr algn="just">
              <a:buFont typeface="Wingdings" pitchFamily="2" charset="2"/>
              <a:buChar char="Ø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37" name="Прямоугольник 36"/>
          <p:cNvSpPr/>
          <p:nvPr/>
        </p:nvSpPr>
        <p:spPr>
          <a:xfrm rot="20698148">
            <a:off x="1763688" y="2606135"/>
            <a:ext cx="712879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Благодарю за внимание!</a:t>
            </a:r>
            <a:endParaRPr lang="ru-RU" sz="32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267744" y="0"/>
            <a:ext cx="669674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</a:t>
            </a:r>
            <a:r>
              <a:rPr lang="en-US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нновационный</a:t>
            </a:r>
            <a:r>
              <a:rPr lang="en-US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проект</a:t>
            </a:r>
            <a:r>
              <a:rPr lang="en-US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ru-RU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en-US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</a:t>
            </a:r>
            <a:r>
              <a:rPr lang="en-US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Организация</a:t>
            </a:r>
            <a:r>
              <a:rPr lang="en-US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выездной</a:t>
            </a:r>
            <a:r>
              <a:rPr lang="en-US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</a:t>
            </a:r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</a:t>
            </a:r>
            <a:r>
              <a:rPr lang="en-US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нсультативной</a:t>
            </a:r>
            <a:r>
              <a:rPr lang="en-US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</a:t>
            </a:r>
          </a:p>
          <a:p>
            <a:pPr algn="ctr"/>
            <a:r>
              <a:rPr lang="en-US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службы</a:t>
            </a:r>
            <a:r>
              <a:rPr lang="en-US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как</a:t>
            </a:r>
            <a:r>
              <a:rPr lang="en-US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форма</a:t>
            </a:r>
            <a:r>
              <a:rPr lang="en-US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взаимодействия</a:t>
            </a:r>
            <a:r>
              <a:rPr lang="en-US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ru-RU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en-US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семьи</a:t>
            </a:r>
            <a:r>
              <a:rPr lang="en-US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и ДОУ»</a:t>
            </a:r>
            <a:r>
              <a:rPr lang="ru-RU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sz="24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Цель</a:t>
            </a: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организации Выездной службы: обеспечение максимальной мобильности деятельности Центра консультационной поддержки семьи «Гармония».</a:t>
            </a:r>
          </a:p>
          <a:p>
            <a:pPr algn="just"/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Задачи</a:t>
            </a: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</a:p>
          <a:p>
            <a:pPr algn="just"/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оказание консультативной помощи родителям (законным представителям) по различным вопросам воспитания, обучения и развития детей раннего и дошкольного возраста;</a:t>
            </a:r>
          </a:p>
          <a:p>
            <a:pPr algn="just"/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организация практико-ориентированных занятий с родителями (законными представителями) по вопросам образования детей;</a:t>
            </a:r>
          </a:p>
          <a:p>
            <a:pPr algn="just"/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своевременное диагностирование проблем в развитии у детей раннего и дошкольного возраста с целью оказания им коррекционной, психологической и педагогической помощи;</a:t>
            </a:r>
          </a:p>
          <a:p>
            <a:pPr algn="just"/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обучение родителей (законных представителей) работе в дистанционном режиме;</a:t>
            </a:r>
          </a:p>
          <a:p>
            <a:pPr algn="just"/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обеспечение единства семейного и общественного воспитания;</a:t>
            </a:r>
          </a:p>
          <a:p>
            <a:pPr algn="just"/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популяризация деятельности образовательной организации.</a:t>
            </a:r>
          </a:p>
          <a:p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F:\семинар 19.11.21\Сканировать1.JPG"/>
          <p:cNvPicPr>
            <a:picLocks noChangeAspect="1" noChangeArrowheads="1"/>
          </p:cNvPicPr>
          <p:nvPr/>
        </p:nvPicPr>
        <p:blipFill>
          <a:blip r:embed="rId3" cstate="print"/>
          <a:srcRect r="1374" b="1553"/>
          <a:stretch>
            <a:fillRect/>
          </a:stretch>
        </p:blipFill>
        <p:spPr bwMode="auto">
          <a:xfrm>
            <a:off x="179512" y="260648"/>
            <a:ext cx="1887210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35696" y="0"/>
            <a:ext cx="7128792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Деятельность выездной консультативной службы регламентируется нормативно-правовой базой:</a:t>
            </a:r>
          </a:p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Конституцией РФ ст.43;</a:t>
            </a:r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Семейным кодексом РФ;</a:t>
            </a:r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Законом Российской Федерации от 29 декабря 2012 г. № 273-ФЗ «Об образовании в Российской Федерации»;</a:t>
            </a:r>
          </a:p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Указом Президента Российской Федерации от 7 мая 2018 года № 204 «О национальных целях и стратегических задачах развития Российской Федерации на период до 2024 года»;</a:t>
            </a:r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«Методическими рекомендациями по оказанию услуг психолого-педагогической, методической и консультационной помощи родителям (законным представителям) детей, а также гражданам, желающим принять на воспитание в свои семьи детей, оставшихся без попечения родителей, в рамках федерального проекта «Современная школа» национального проекта «Образование», утвержденными распоряжением Министерства просвещения РФ 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2023 г.;</a:t>
            </a: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619672" y="0"/>
            <a:ext cx="7272808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/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Федеральным законом «О персональных данных» от 27 июля 2006 г. № 152-ФЗ;</a:t>
            </a:r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Постановлением Главного государственного санитарного врача Российской Федерации от 28 января 2021 г. № 2 «Об утверждении санитарных правил и норм </a:t>
            </a:r>
            <a:r>
              <a:rPr lang="ru-RU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СанПиН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1.2.3685-21 «Гигиенические нормативы и требования к обеспечению безопасности и (или) безвредности для человека факторов среды обитания»;</a:t>
            </a:r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- Постановлением Главного государственного санитарного врача Российской Федерации от 28 января 2021 г. № 2 «Об утверждении санитарных правил и норм </a:t>
            </a:r>
            <a:r>
              <a:rPr lang="ru-RU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СанПиН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1.2.3685-21 «Гигиенические нормативы и требования к обеспечению безопасности и (или) безвредности для человека факторов среды обитания»;</a:t>
            </a:r>
          </a:p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Уставом МБДОУ ЦРР - детского сада № 37 муниципального образования Абинский район, утвержденный постановлением администрации муниципального образования Абинский район от 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21006.2023года 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№ 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700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691680" y="0"/>
            <a:ext cx="7200800" cy="714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/>
          </a:p>
          <a:p>
            <a:pPr algn="just"/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- приказом управления образования администрации муниципального образования Абинский район № 413 от 06.06.2016 г. «О создании консультационных центров для родителей (законных представителей), обеспечивающих получение детьми дошкольного образования в форме семейного образования»; </a:t>
            </a:r>
          </a:p>
          <a:p>
            <a:pPr algn="just"/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приказом муниципального бюджетного образовательного учреждения Центра развития ребенка – детского сада № 37 муниципального образования Абинский район № 111 от 10.06.2016 г. «Об организации Консультационного центра для родителей (законных представителей), обеспечивающих получение детьми дошкольного образования в форме семейного образования»;</a:t>
            </a:r>
          </a:p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Положением о Центре консультационной поддержки семьи «Гармония» муниципального бюджетного дошкольного образовательного учреждения Центра развития ребенка – детского сада № 37, приказ  № 126 от  29.10.2021г. ;</a:t>
            </a:r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Положением о выездной консультативной службе муниципального бюджетного дошкольного образовательного учреждения Центра развития ребенка – детского сада № 37, приказ № 126 от 29.10.2021г.</a:t>
            </a:r>
          </a:p>
          <a:p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pic>
        <p:nvPicPr>
          <p:cNvPr id="2093" name="Picture 45"/>
          <p:cNvPicPr>
            <a:picLocks noChangeAspect="1" noChangeArrowheads="1"/>
          </p:cNvPicPr>
          <p:nvPr/>
        </p:nvPicPr>
        <p:blipFill>
          <a:blip r:embed="rId3" cstate="print"/>
          <a:srcRect l="16301" t="25200" r="49680" b="10541"/>
          <a:stretch>
            <a:fillRect/>
          </a:stretch>
        </p:blipFill>
        <p:spPr bwMode="auto">
          <a:xfrm>
            <a:off x="2555776" y="638308"/>
            <a:ext cx="5853827" cy="6219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Прямоугольник 36"/>
          <p:cNvSpPr/>
          <p:nvPr/>
        </p:nvSpPr>
        <p:spPr>
          <a:xfrm>
            <a:off x="3131840" y="26064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Модель реализации услуг</a:t>
            </a:r>
            <a:endParaRPr lang="ru-RU" sz="2000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1259632" y="260648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Рубрика «</a:t>
            </a:r>
            <a:r>
              <a:rPr lang="ru-RU" b="1" i="1" dirty="0" err="1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Самообразователь</a:t>
            </a:r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 родителя»</a:t>
            </a:r>
            <a:endParaRPr lang="ru-RU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028" name="Picture 4" descr="C:\Users\Вера\Desktop\все по КИПу\фото продуктов КИП\20220901_165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764704"/>
            <a:ext cx="4806950" cy="581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3" descr="C:\Documents and Settings\Х\Мои документы\Downloads\20220127_163957.jpg"/>
          <p:cNvPicPr>
            <a:picLocks noChangeAspect="1" noChangeArrowheads="1"/>
          </p:cNvPicPr>
          <p:nvPr/>
        </p:nvPicPr>
        <p:blipFill>
          <a:blip r:embed="rId4" cstate="print"/>
          <a:srcRect t="10000"/>
          <a:stretch>
            <a:fillRect/>
          </a:stretch>
        </p:blipFill>
        <p:spPr bwMode="auto">
          <a:xfrm>
            <a:off x="5580112" y="764704"/>
            <a:ext cx="3267327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1" descr="C:\Documents and Settings\Х\Мои документы\Downloads\IMG-20220127-WA00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3933056"/>
            <a:ext cx="3250217" cy="25064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2483768" y="260648"/>
            <a:ext cx="56886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Порядок информирования родителей</a:t>
            </a:r>
            <a:endParaRPr lang="ru-RU" sz="20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35786" t="37400" r="12476" b="17240"/>
          <a:stretch>
            <a:fillRect/>
          </a:stretch>
        </p:blipFill>
        <p:spPr bwMode="auto">
          <a:xfrm>
            <a:off x="2051720" y="1484784"/>
            <a:ext cx="6716746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1403648" y="260648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Эффективность работы Выездной службы определяется следующими показателями</a:t>
            </a:r>
            <a:endParaRPr lang="ru-RU" i="1" dirty="0">
              <a:solidFill>
                <a:srgbClr val="0000FF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18683931"/>
              </p:ext>
            </p:extLst>
          </p:nvPr>
        </p:nvGraphicFramePr>
        <p:xfrm>
          <a:off x="827584" y="1124744"/>
          <a:ext cx="8136905" cy="53656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8486">
                  <a:extLst>
                    <a:ext uri="{9D8B030D-6E8A-4147-A177-3AD203B41FA5}">
                      <a16:colId xmlns:a16="http://schemas.microsoft.com/office/drawing/2014/main" xmlns="" val="1071487177"/>
                    </a:ext>
                  </a:extLst>
                </a:gridCol>
                <a:gridCol w="1603762">
                  <a:extLst>
                    <a:ext uri="{9D8B030D-6E8A-4147-A177-3AD203B41FA5}">
                      <a16:colId xmlns:a16="http://schemas.microsoft.com/office/drawing/2014/main" xmlns="" val="1317047812"/>
                    </a:ext>
                  </a:extLst>
                </a:gridCol>
                <a:gridCol w="1118864">
                  <a:extLst>
                    <a:ext uri="{9D8B030D-6E8A-4147-A177-3AD203B41FA5}">
                      <a16:colId xmlns:a16="http://schemas.microsoft.com/office/drawing/2014/main" xmlns="" val="9960984"/>
                    </a:ext>
                  </a:extLst>
                </a:gridCol>
                <a:gridCol w="1846333">
                  <a:extLst>
                    <a:ext uri="{9D8B030D-6E8A-4147-A177-3AD203B41FA5}">
                      <a16:colId xmlns:a16="http://schemas.microsoft.com/office/drawing/2014/main" xmlns="" val="3778038803"/>
                    </a:ext>
                  </a:extLst>
                </a:gridCol>
                <a:gridCol w="1502336">
                  <a:extLst>
                    <a:ext uri="{9D8B030D-6E8A-4147-A177-3AD203B41FA5}">
                      <a16:colId xmlns:a16="http://schemas.microsoft.com/office/drawing/2014/main" xmlns="" val="2527223226"/>
                    </a:ext>
                  </a:extLst>
                </a:gridCol>
                <a:gridCol w="1437124">
                  <a:extLst>
                    <a:ext uri="{9D8B030D-6E8A-4147-A177-3AD203B41FA5}">
                      <a16:colId xmlns:a16="http://schemas.microsoft.com/office/drawing/2014/main" xmlns="" val="2544920074"/>
                    </a:ext>
                  </a:extLst>
                </a:gridCol>
              </a:tblGrid>
              <a:tr h="961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1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Наименование показателя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Единица измерения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Алгоритм формирования (формула)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Базовые показатели (используемые в формуле)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Метод сбора информации</a:t>
                      </a:r>
                    </a:p>
                  </a:txBody>
                  <a:tcPr marL="27861" marR="27861" marT="45835" marB="45835" anchor="ctr"/>
                </a:tc>
                <a:extLst>
                  <a:ext uri="{0D108BD9-81ED-4DB2-BD59-A6C34878D82A}">
                    <a16:rowId xmlns:a16="http://schemas.microsoft.com/office/drawing/2014/main" xmlns="" val="3465384477"/>
                  </a:ext>
                </a:extLst>
              </a:tr>
              <a:tr h="961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1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охваченных родителей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чел.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родителей, обратившихся в КЦ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родителей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мониторинг,</a:t>
                      </a:r>
                    </a:p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отзыв родителя посредством</a:t>
                      </a:r>
                    </a:p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google-формы</a:t>
                      </a:r>
                    </a:p>
                  </a:txBody>
                  <a:tcPr marL="27861" marR="27861" marT="45835" marB="45835" anchor="ctr"/>
                </a:tc>
                <a:extLst>
                  <a:ext uri="{0D108BD9-81ED-4DB2-BD59-A6C34878D82A}">
                    <a16:rowId xmlns:a16="http://schemas.microsoft.com/office/drawing/2014/main" xmlns="" val="104968468"/>
                  </a:ext>
                </a:extLst>
              </a:tr>
              <a:tr h="961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1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охваченных детей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чел.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детей, которым адресована консультативная помощь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детей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мониторинг,</a:t>
                      </a:r>
                    </a:p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отзыв родителя посредством google-формы</a:t>
                      </a:r>
                    </a:p>
                  </a:txBody>
                  <a:tcPr marL="27861" marR="27861" marT="45835" marB="45835" anchor="ctr"/>
                </a:tc>
                <a:extLst>
                  <a:ext uri="{0D108BD9-81ED-4DB2-BD59-A6C34878D82A}">
                    <a16:rowId xmlns:a16="http://schemas.microsoft.com/office/drawing/2014/main" xmlns="" val="2221966927"/>
                  </a:ext>
                </a:extLst>
              </a:tr>
              <a:tr h="961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1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обращений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ед.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Суммарное количество всех форм обращений родителей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обращений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мониторинг,</a:t>
                      </a:r>
                    </a:p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отзыв родителя посредством google-формы</a:t>
                      </a:r>
                    </a:p>
                  </a:txBody>
                  <a:tcPr marL="27861" marR="27861" marT="45835" marB="45835" anchor="ctr"/>
                </a:tc>
                <a:extLst>
                  <a:ext uri="{0D108BD9-81ED-4DB2-BD59-A6C34878D82A}">
                    <a16:rowId xmlns:a16="http://schemas.microsoft.com/office/drawing/2014/main" xmlns="" val="1578754276"/>
                  </a:ext>
                </a:extLst>
              </a:tr>
              <a:tr h="961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положительных отзывов о работе КЦ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шт.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Суммарное количество положительных отзывов родителей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положительных отзывов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мониторинг, отзыв родителя посредством 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google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-формы</a:t>
                      </a:r>
                    </a:p>
                  </a:txBody>
                  <a:tcPr marL="27861" marR="27861" marT="45835" marB="45835" anchor="ctr"/>
                </a:tc>
                <a:extLst>
                  <a:ext uri="{0D108BD9-81ED-4DB2-BD59-A6C34878D82A}">
                    <a16:rowId xmlns:a16="http://schemas.microsoft.com/office/drawing/2014/main" xmlns="" val="379462692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</TotalTime>
  <Words>849</Words>
  <Application>Microsoft Office PowerPoint</Application>
  <PresentationFormat>Экран (4:3)</PresentationFormat>
  <Paragraphs>145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Вера</cp:lastModifiedBy>
  <cp:revision>89</cp:revision>
  <dcterms:created xsi:type="dcterms:W3CDTF">2022-09-21T12:16:59Z</dcterms:created>
  <dcterms:modified xsi:type="dcterms:W3CDTF">2023-09-05T19:50:39Z</dcterms:modified>
</cp:coreProperties>
</file>