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58" r:id="rId6"/>
    <p:sldId id="257" r:id="rId7"/>
    <p:sldId id="259" r:id="rId8"/>
    <p:sldId id="260" r:id="rId9"/>
    <p:sldId id="266" r:id="rId10"/>
    <p:sldId id="267" r:id="rId11"/>
    <p:sldId id="270" r:id="rId12"/>
    <p:sldId id="262" r:id="rId13"/>
    <p:sldId id="268" r:id="rId14"/>
    <p:sldId id="269" r:id="rId15"/>
    <p:sldId id="271" r:id="rId16"/>
    <p:sldId id="26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31easBXqGFjhRV7epoN4nJZOLSS9h114-3SlfPHrDOeKkYriGjKq7SRU6CPEvy_uvXAIIJRbWNjx7Gd-X20TrhT.jpg"/>
          <p:cNvPicPr>
            <a:picLocks noChangeAspect="1"/>
          </p:cNvPicPr>
          <p:nvPr/>
        </p:nvPicPr>
        <p:blipFill>
          <a:blip r:embed="rId2" cstate="print"/>
          <a:srcRect l="2326" t="4651" r="45349" b="3876"/>
          <a:stretch>
            <a:fillRect/>
          </a:stretch>
        </p:blipFill>
        <p:spPr>
          <a:xfrm>
            <a:off x="762000" y="304800"/>
            <a:ext cx="3352800" cy="439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055247B-8D9A-B561-9A56-A268CDD5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6248400" cy="2103685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Четвертый раздел содержит информацию об особенностях просвещения детей с ограниченными возможностями здоровья (далее – ОВЗ), в том числе детей-инвалидов.</a:t>
            </a:r>
            <a:b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!!!</a:t>
            </a:r>
            <a:r>
              <a:rPr lang="ru-RU" sz="2000" b="1" dirty="0">
                <a:solidFill>
                  <a:srgbClr val="903E6E"/>
                </a:solidFill>
                <a:effectLst/>
                <a:latin typeface="Montserrat" panose="00000500000000000000" pitchFamily="2" charset="-52"/>
              </a:rPr>
              <a:t>«Институт коррекционной педагогики»</a:t>
            </a:r>
            <a:endParaRPr lang="ru-RU" sz="480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 descr="N31easBXqGFjhRV7epoN4nJZOLSS9h114-3SlfPHrDOeKkYriGjKq7SRU6CPEvy_uvXAIIJRbWNjx7Gd-X20TrhT.jpg">
            <a:extLst>
              <a:ext uri="{FF2B5EF4-FFF2-40B4-BE49-F238E27FC236}">
                <a16:creationId xmlns:a16="http://schemas.microsoft.com/office/drawing/2014/main" xmlns="" id="{62D7E3A3-567A-4BDD-65CF-51CED787C6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326" t="4651" r="45349" b="3876"/>
          <a:stretch>
            <a:fillRect/>
          </a:stretch>
        </p:blipFill>
        <p:spPr>
          <a:xfrm>
            <a:off x="7346196" y="152401"/>
            <a:ext cx="156920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0D6DBE-D7F3-0102-31D1-6A9741710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5097" y="3029659"/>
            <a:ext cx="3498951" cy="3560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2B1614-125D-6A52-2B27-19903BAE6891}"/>
              </a:ext>
            </a:extLst>
          </p:cNvPr>
          <p:cNvSpPr txBox="1"/>
          <p:nvPr/>
        </p:nvSpPr>
        <p:spPr>
          <a:xfrm>
            <a:off x="457200" y="2112390"/>
            <a:ext cx="327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ru-RU" b="1" dirty="0">
              <a:solidFill>
                <a:srgbClr val="7A5592"/>
              </a:solidFill>
              <a:latin typeface="Montserrat" panose="020F0502020204030204" pitchFamily="2" charset="-52"/>
            </a:endParaRPr>
          </a:p>
          <a:p>
            <a:pPr fontAlgn="base"/>
            <a:r>
              <a:rPr lang="ru-RU" b="1" dirty="0">
                <a:solidFill>
                  <a:srgbClr val="903E6E"/>
                </a:solidFill>
                <a:effectLst/>
                <a:latin typeface="Montserrat" panose="00000500000000000000" pitchFamily="2" charset="-52"/>
              </a:rPr>
              <a:t>Научно-методические разработки</a:t>
            </a:r>
          </a:p>
          <a:p>
            <a:pPr algn="l" fontAlgn="base"/>
            <a:endParaRPr lang="ru-RU" b="1" dirty="0">
              <a:solidFill>
                <a:srgbClr val="7A5592"/>
              </a:solidFill>
              <a:effectLst/>
              <a:latin typeface="Montserrat" panose="020F0502020204030204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35C911D-2308-C0BA-81E1-6991015CC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1262" y="3197431"/>
            <a:ext cx="3603279" cy="3669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0A13BA-6D54-B7AA-A9D8-B9CB9DAF5138}"/>
              </a:ext>
            </a:extLst>
          </p:cNvPr>
          <p:cNvSpPr txBox="1"/>
          <p:nvPr/>
        </p:nvSpPr>
        <p:spPr>
          <a:xfrm>
            <a:off x="4572000" y="4293372"/>
            <a:ext cx="2414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b="1" dirty="0">
                <a:solidFill>
                  <a:srgbClr val="7A5592"/>
                </a:solidFill>
                <a:effectLst/>
                <a:latin typeface="Montserrat" panose="020F0502020204030204" pitchFamily="2" charset="-52"/>
              </a:rPr>
              <a:t>Ссылки на</a:t>
            </a:r>
          </a:p>
          <a:p>
            <a:pPr algn="l" fontAlgn="base"/>
            <a:r>
              <a:rPr lang="ru-RU" b="1" dirty="0">
                <a:solidFill>
                  <a:srgbClr val="7A5592"/>
                </a:solidFill>
                <a:effectLst/>
                <a:latin typeface="Montserrat" panose="020F0502020204030204" pitchFamily="2" charset="-52"/>
              </a:rPr>
              <a:t> Обучающие консультации для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77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B6194DD-70AA-1D55-4884-9CF9E4C63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26CE142-C6B4-2342-1BC4-DC240701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329FD1-D208-372F-34A2-BCAD998F99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20" t="13715" r="6031" b="7265"/>
          <a:stretch/>
        </p:blipFill>
        <p:spPr>
          <a:xfrm>
            <a:off x="0" y="1066800"/>
            <a:ext cx="8534400" cy="40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6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26409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 в связи с рождением и воспитанием детей на федеральном уровне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Материнский (семейный) капитал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пособие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"/>
            <a:ext cx="6096000" cy="2350347"/>
          </a:xfrm>
        </p:spPr>
        <p:txBody>
          <a:bodyPr>
            <a:normAutofit/>
          </a:bodyPr>
          <a:lstStyle/>
          <a:p>
            <a:r>
              <a:rPr lang="ru-RU" sz="32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  <a:t>Пятый раздел рассматривает вопросы правовой и государственной поддержки семей. </a:t>
            </a:r>
          </a:p>
        </p:txBody>
      </p:sp>
      <p:pic>
        <p:nvPicPr>
          <p:cNvPr id="4" name="Рисунок 3" descr="N31easBXqGFjhRV7epoN4nJZOLSS9h114-3SlfPHrDOeKkYriGjKq7SRU6CPEvy_uvXAIIJRbWNjx7Gd-X20TrhT.jpg">
            <a:extLst>
              <a:ext uri="{FF2B5EF4-FFF2-40B4-BE49-F238E27FC236}">
                <a16:creationId xmlns:a16="http://schemas.microsoft.com/office/drawing/2014/main" xmlns="" id="{CE949E8B-CB2C-3847-15CD-4A112F591C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326" t="4651" r="45349" b="3876"/>
          <a:stretch>
            <a:fillRect/>
          </a:stretch>
        </p:blipFill>
        <p:spPr>
          <a:xfrm>
            <a:off x="7239000" y="152400"/>
            <a:ext cx="1676400" cy="219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1C6667-4155-9A48-B66E-C63D69203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xmlns="" id="{87A4A7F3-D600-8EEB-F015-0ACF7966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братьев и сестер в семье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 и бабушки в жизни ребенка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и наказания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 в семье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 и страхи дошкольника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и смерть близких людей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ребенка в неполной семье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родительского авторитета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правильных игр и игрушек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упрямство и капризы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и домашний труд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поведение, причинение физического ущерба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интернет и кибербезопасность детей дошкольного возраста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A5799D-3CEF-1503-F9B9-AA5D198A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249362"/>
          </a:xfrm>
        </p:spPr>
        <p:txBody>
          <a:bodyPr>
            <a:normAutofit/>
          </a:bodyPr>
          <a:lstStyle/>
          <a:p>
            <a:r>
              <a:rPr lang="ru-RU" sz="20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  <a:t>Шестой раздел содержит информацию для ответов на наиболее часто встречающиеся вопросы родителей. </a:t>
            </a:r>
            <a:endParaRPr lang="ru-RU" sz="180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Рисунок 3" descr="N31easBXqGFjhRV7epoN4nJZOLSS9h114-3SlfPHrDOeKkYriGjKq7SRU6CPEvy_uvXAIIJRbWNjx7Gd-X20TrhT.jpg">
            <a:extLst>
              <a:ext uri="{FF2B5EF4-FFF2-40B4-BE49-F238E27FC236}">
                <a16:creationId xmlns:a16="http://schemas.microsoft.com/office/drawing/2014/main" xmlns="" id="{3BE2A86F-B7AE-028D-FA5E-1CEEF27779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326" t="4651" r="45349" b="3876"/>
          <a:stretch>
            <a:fillRect/>
          </a:stretch>
        </p:blipFill>
        <p:spPr>
          <a:xfrm>
            <a:off x="7239000" y="152400"/>
            <a:ext cx="1676400" cy="219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15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5C2F5C8-85D5-7D88-C9AD-165AF055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16491"/>
          </a:xfrm>
        </p:spPr>
        <p:txBody>
          <a:bodyPr/>
          <a:lstStyle/>
          <a:p>
            <a:r>
              <a:rPr lang="ru-RU" sz="2800" dirty="0">
                <a:ln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родительские клубы, движения,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выходного дня)</a:t>
            </a:r>
            <a:endParaRPr lang="ru-RU" sz="2800" dirty="0">
              <a:ln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n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родительские объединения по интересам,</a:t>
            </a:r>
          </a:p>
          <a:p>
            <a:r>
              <a:rPr lang="ru-RU" sz="2800" dirty="0">
                <a:ln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родительские форумы, </a:t>
            </a:r>
          </a:p>
          <a:p>
            <a:r>
              <a:rPr lang="ru-RU" sz="2800" dirty="0">
                <a:ln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волонтерские движения и фестивали, </a:t>
            </a:r>
          </a:p>
          <a:p>
            <a:r>
              <a:rPr lang="ru-RU" sz="2800" dirty="0">
                <a:ln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совместные проекты родителей с детьми.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BF96ED7-1486-9E73-C9F9-F9895A98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85896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седьмом разделе дается описание форм и способов, инициирующих родительскую активность:</a:t>
            </a:r>
            <a:endParaRPr lang="ru-RU" sz="540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N31easBXqGFjhRV7epoN4nJZOLSS9h114-3SlfPHrDOeKkYriGjKq7SRU6CPEvy_uvXAIIJRbWNjx7Gd-X20TrhT.jpg">
            <a:extLst>
              <a:ext uri="{FF2B5EF4-FFF2-40B4-BE49-F238E27FC236}">
                <a16:creationId xmlns:a16="http://schemas.microsoft.com/office/drawing/2014/main" xmlns="" id="{99F5EDEF-5777-3E44-93CB-199D8D1F74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326" t="4651" r="45349" b="3876"/>
          <a:stretch>
            <a:fillRect/>
          </a:stretch>
        </p:blipFill>
        <p:spPr>
          <a:xfrm>
            <a:off x="7117597" y="295063"/>
            <a:ext cx="156920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01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EE0C6F0-C8F3-615A-B27D-4AA189092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953" t="12733" r="33900" b="6453"/>
          <a:stretch/>
        </p:blipFill>
        <p:spPr>
          <a:xfrm>
            <a:off x="228600" y="853125"/>
            <a:ext cx="2444751" cy="33528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19633DB-B023-D481-E4BC-EF2CC848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350" y="274638"/>
            <a:ext cx="6318250" cy="1554162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 по Программе просвещения родителей (законных представителей) детей дошкольного возраста, посещающих дошкольные образовательные организации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9491BB-6305-9194-789D-0C5C228C4A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055" y="1828800"/>
            <a:ext cx="3200400" cy="38804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E47050-A097-4B80-136D-014651BE69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2923" y="3135704"/>
            <a:ext cx="2935354" cy="36681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2C12B69-B2EF-32BE-A561-59D9197067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8702" y="2529525"/>
            <a:ext cx="3966698" cy="40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5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грушки по возрастам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2971810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Рекомендованные действия родителей детей дошкольного возраста </a:t>
            </a:r>
          </a:p>
        </p:txBody>
      </p:sp>
      <p:pic>
        <p:nvPicPr>
          <p:cNvPr id="5" name="Рисунок 4" descr="Игрушки по возрастам_page-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371600"/>
            <a:ext cx="3125199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коммуникация в семье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667000"/>
            <a:ext cx="2729523" cy="386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77A1801-D60D-8A8D-EDC9-107DD4426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651106"/>
            <a:ext cx="4281481" cy="4356367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622EBE2-8C5D-3BED-89E8-27B43EDA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6" name="Рисунок 5" descr="N31easBXqGFjhRV7epoN4nJZOLSS9h114-3SlfPHrDOeKkYriGjKq7SRU6CPEvy_uvXAIIJRbWNjx7Gd-X20TrhT.jpg">
            <a:extLst>
              <a:ext uri="{FF2B5EF4-FFF2-40B4-BE49-F238E27FC236}">
                <a16:creationId xmlns:a16="http://schemas.microsoft.com/office/drawing/2014/main" xmlns="" id="{82332189-63D1-C148-F1F6-640C067DE7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326" t="4651" r="45349" b="3876"/>
          <a:stretch>
            <a:fillRect/>
          </a:stretch>
        </p:blipFill>
        <p:spPr>
          <a:xfrm>
            <a:off x="5144280" y="1651106"/>
            <a:ext cx="3241648" cy="425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01BA1B-03E3-0BAC-BECD-4B32587E2463}"/>
              </a:ext>
            </a:extLst>
          </p:cNvPr>
          <p:cNvSpPr txBox="1"/>
          <p:nvPr/>
        </p:nvSpPr>
        <p:spPr>
          <a:xfrm>
            <a:off x="4191000" y="6248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программу просвещения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5405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11277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представляет собой документ призванный оказать помощь педагогам и другим специалистам дошкольных образовательных организаций в просветительской деятельности. 	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990" cy="185896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</a:t>
            </a:r>
            <a:endParaRPr lang="ru-RU" sz="440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EC3D38-5027-B40E-9C44-10455E6EA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7500" t="10895" r="29166" b="12963"/>
          <a:stretch/>
        </p:blipFill>
        <p:spPr>
          <a:xfrm>
            <a:off x="4267200" y="4056156"/>
            <a:ext cx="3962400" cy="26796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F2076A-B8EF-2C23-B3AB-058F5605B2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4540" y="122228"/>
            <a:ext cx="1857676" cy="2347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749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родительство – выполнение родителями своих обязанностей по содержанию, воспитанию, обучению, сохранению здоровья ребенка, исходя из его законных интересов и потребностей, создание условий, в которых ребенок может в полной мере развиваться.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70656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раздел содержит описание сущности феномена родительства и родительских функций.</a:t>
            </a:r>
            <a:b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понятия!!!</a:t>
            </a:r>
            <a:endParaRPr lang="ru-RU" sz="440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 descr="N31easBXqGFjhRV7epoN4nJZOLSS9h114-3SlfPHrDOeKkYriGjKq7SRU6CPEvy_uvXAIIJRbWNjx7Gd-X20TrhT.jpg">
            <a:extLst>
              <a:ext uri="{FF2B5EF4-FFF2-40B4-BE49-F238E27FC236}">
                <a16:creationId xmlns:a16="http://schemas.microsoft.com/office/drawing/2014/main" xmlns="" id="{691BA03F-C2E5-9B8A-FEB7-37BBF8F909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326" t="4651" r="45349" b="3876"/>
          <a:stretch>
            <a:fillRect/>
          </a:stretch>
        </p:blipFill>
        <p:spPr>
          <a:xfrm>
            <a:off x="7239000" y="152400"/>
            <a:ext cx="1676400" cy="219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0727F78-7CC1-39E6-B434-A54EC1B2C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200" y="2514600"/>
            <a:ext cx="5942649" cy="3530566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70FAAC2-63DD-1840-D744-670F5AAA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6477000" cy="2075709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раздел посвящен характеристике процесса просветительской работы с родителями, ее содержания, форм и методов. </a:t>
            </a:r>
          </a:p>
        </p:txBody>
      </p:sp>
      <p:pic>
        <p:nvPicPr>
          <p:cNvPr id="6" name="Рисунок 5" descr="N31easBXqGFjhRV7epoN4nJZOLSS9h114-3SlfPHrDOeKkYriGjKq7SRU6CPEvy_uvXAIIJRbWNjx7Gd-X20TrhT.jpg">
            <a:extLst>
              <a:ext uri="{FF2B5EF4-FFF2-40B4-BE49-F238E27FC236}">
                <a16:creationId xmlns:a16="http://schemas.microsoft.com/office/drawing/2014/main" xmlns="" id="{9FF0BCAC-D45C-97A2-20A5-9216791C56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326" t="4651" r="45349" b="3876"/>
          <a:stretch>
            <a:fillRect/>
          </a:stretch>
        </p:blipFill>
        <p:spPr>
          <a:xfrm>
            <a:off x="7239000" y="152400"/>
            <a:ext cx="1676400" cy="219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5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просвещения родителей (законных представителей) в дошкольной образовательной организации</a:t>
            </a:r>
            <a:endParaRPr lang="ru-RU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2F69AAD2-9F24-EB1D-454B-F11C3421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41681"/>
            <a:ext cx="2651125" cy="324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81200" y="1481328"/>
            <a:ext cx="6705600" cy="514807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лектории,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и групповое консультирование,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конференции,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педагогический журнал,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«круглые столы»,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педагогической литературы для родителей,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 и папки,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 мини-газет.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3716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форм </a:t>
            </a:r>
            <a:b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информирование родителей по вопросам развития, оздоровления, воспитания и обучения детей. </a:t>
            </a:r>
            <a:endParaRPr lang="ru-RU" sz="360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19729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и мастерские,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  <a:t>Вторая группа форм </a:t>
            </a:r>
            <a:br>
              <a:rPr lang="ru-RU" sz="32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</a:br>
            <a:r>
              <a:rPr lang="ru-RU" sz="32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  <a:t>Направлена на формирование у родителей практического опыта педагогических действий.  Данная группа включает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9269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управляющих советов,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родительские клубы,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праздники и досуги,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игры-приключения,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рукописных книг с детьми.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  <a:t>Третья группа форм </a:t>
            </a:r>
            <a:b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  <a:t>Позволяет вовлечь родителей в совместную деятельность с детьми. </a:t>
            </a:r>
            <a:b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  <a:t>К этой группе относятся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FF2F8FB-98D6-18BE-E6D5-B56F6B237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98316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Даются ответы на вопросы о том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каким образом можно организовать образовательную среду в домашних условиях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дается характеристика основных компонентов физического и психологического здоровья детей.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представлена информация о рациональном питании детей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значимости и специфике режима дня в разные возрастные периоды,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обозначены способы поддержания в семье здорового образа жизни, формирования у детей в семье полезных привычек.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раскрываются вопросы безопасности детей (в быту, природе, социуме, информационном/цифровом пространстве).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раскрываются вопросы влияния семьи на познавательное развитие детей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показана специфика гендерного воспитания в семье.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освещены темы развития речи и формирования интереса к чтению у детей дошкольного возраста в семье,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раскрываются пути подготовки ребенка и семьи к обучению в школе.  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000739-BCA9-F602-9705-B822D194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6858000" cy="132556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раздел включает основные содержательные вопросы, связанные со здоровьем, развитием и воспитанием в семье</a:t>
            </a:r>
            <a:endParaRPr lang="ru-RU" sz="480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 descr="N31easBXqGFjhRV7epoN4nJZOLSS9h114-3SlfPHrDOeKkYriGjKq7SRU6CPEvy_uvXAIIJRbWNjx7Gd-X20TrhT.jpg">
            <a:extLst>
              <a:ext uri="{FF2B5EF4-FFF2-40B4-BE49-F238E27FC236}">
                <a16:creationId xmlns:a16="http://schemas.microsoft.com/office/drawing/2014/main" xmlns="" id="{8DCC145F-106E-1420-859E-F2A1821D59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326" t="4651" r="45349" b="3876"/>
          <a:stretch>
            <a:fillRect/>
          </a:stretch>
        </p:blipFill>
        <p:spPr>
          <a:xfrm>
            <a:off x="7239000" y="152400"/>
            <a:ext cx="1676400" cy="219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943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527</TotalTime>
  <Words>543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Программа просвещения родителей (законных представителей) детей дошкольного возраста, посещающих дошкольные образовательные организации</vt:lpstr>
      <vt:lpstr>Первый раздел содержит описание сущности феномена родительства и родительских функций. Основные понятия!!!</vt:lpstr>
      <vt:lpstr>Второй раздел посвящен характеристике процесса просветительской работы с родителями, ее содержания, форм и методов. </vt:lpstr>
      <vt:lpstr>Формы и методы просвещения родителей (законных представителей) в дошкольной образовательной организации</vt:lpstr>
      <vt:lpstr>Первая группа форм  направлена на информирование родителей по вопросам развития, оздоровления, воспитания и обучения детей. </vt:lpstr>
      <vt:lpstr>Вторая группа форм  Направлена на формирование у родителей практического опыта педагогических действий.  Данная группа включает </vt:lpstr>
      <vt:lpstr>Третья группа форм  Позволяет вовлечь родителей в совместную деятельность с детьми.  К этой группе относятся</vt:lpstr>
      <vt:lpstr>Третий раздел включает основные содержательные вопросы, связанные со здоровьем, развитием и воспитанием в семье</vt:lpstr>
      <vt:lpstr>Четвертый раздел содержит информацию об особенностях просвещения детей с ограниченными возможностями здоровья (далее – ОВЗ), в том числе детей-инвалидов.  !!!«Институт коррекционной педагогики»</vt:lpstr>
      <vt:lpstr>Слайд 11</vt:lpstr>
      <vt:lpstr>Пятый раздел рассматривает вопросы правовой и государственной поддержки семей. </vt:lpstr>
      <vt:lpstr>Шестой раздел содержит информацию для ответов на наиболее часто встречающиеся вопросы родителей. </vt:lpstr>
      <vt:lpstr>В седьмом разделе дается описание форм и способов, инициирующих родительскую активность:</vt:lpstr>
      <vt:lpstr>Инфографика по Программе просвещения родителей (законных представителей) детей дошкольного возраста, посещающих дошкольные образовательные организации</vt:lpstr>
      <vt:lpstr>Рекомендованные действия родителей детей дошкольного возраста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Вера</cp:lastModifiedBy>
  <cp:revision>37</cp:revision>
  <dcterms:created xsi:type="dcterms:W3CDTF">2025-04-23T10:44:02Z</dcterms:created>
  <dcterms:modified xsi:type="dcterms:W3CDTF">2025-06-19T08:45:30Z</dcterms:modified>
</cp:coreProperties>
</file>