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4" r:id="rId2"/>
    <p:sldId id="256" r:id="rId3"/>
    <p:sldId id="262" r:id="rId4"/>
    <p:sldId id="259" r:id="rId5"/>
    <p:sldId id="265" r:id="rId6"/>
    <p:sldId id="260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1673" autoAdjust="0"/>
  </p:normalViewPr>
  <p:slideViewPr>
    <p:cSldViewPr>
      <p:cViewPr varScale="1">
        <p:scale>
          <a:sx n="53" d="100"/>
          <a:sy n="53" d="100"/>
        </p:scale>
        <p:origin x="-1181" y="-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18.10.2023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18.10.2023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18.10.2023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t="-37000" b="-3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18.10.2023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C:\Users\Алина\Desktop\3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7880" r="33112" b="5760"/>
          <a:stretch/>
        </p:blipFill>
        <p:spPr bwMode="auto">
          <a:xfrm>
            <a:off x="0" y="0"/>
            <a:ext cx="5286380" cy="685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755576" y="1916832"/>
            <a:ext cx="8105554" cy="4278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800" b="1" dirty="0" smtClean="0">
              <a:ln w="1905"/>
              <a:gradFill>
                <a:gsLst>
                  <a:gs pos="0">
                    <a:srgbClr val="F79646">
                      <a:shade val="20000"/>
                      <a:satMod val="200000"/>
                    </a:srgbClr>
                  </a:gs>
                  <a:gs pos="78000">
                    <a:srgbClr val="F79646">
                      <a:tint val="90000"/>
                      <a:shade val="89000"/>
                      <a:satMod val="220000"/>
                    </a:srgbClr>
                  </a:gs>
                  <a:gs pos="100000">
                    <a:srgbClr val="F79646">
                      <a:tint val="12000"/>
                      <a:satMod val="255000"/>
                    </a:srgb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200" b="1" i="1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ahoma" pitchFamily="34" charset="0"/>
                <a:cs typeface="Tahoma" pitchFamily="34" charset="0"/>
              </a:rPr>
              <a:t>Результаты взаимодействия специалиста консультационной службы с родителями по </a:t>
            </a:r>
            <a:r>
              <a:rPr lang="ru-RU" sz="3200" b="1" i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ahoma" pitchFamily="34" charset="0"/>
                <a:cs typeface="Tahoma" pitchFamily="34" charset="0"/>
              </a:rPr>
              <a:t>познавательно–речевому </a:t>
            </a:r>
            <a:r>
              <a:rPr lang="ru-RU" sz="3200" b="1" i="1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ahoma" pitchFamily="34" charset="0"/>
                <a:cs typeface="Tahoma" pitchFamily="34" charset="0"/>
              </a:rPr>
              <a:t>развитию</a:t>
            </a:r>
          </a:p>
          <a:p>
            <a:pPr algn="ctr"/>
            <a:endParaRPr lang="ru-RU" sz="3600" b="1" dirty="0">
              <a:ln w="1905"/>
              <a:gradFill>
                <a:gsLst>
                  <a:gs pos="0">
                    <a:srgbClr val="F79646">
                      <a:shade val="20000"/>
                      <a:satMod val="200000"/>
                    </a:srgbClr>
                  </a:gs>
                  <a:gs pos="78000">
                    <a:srgbClr val="F79646">
                      <a:tint val="90000"/>
                      <a:shade val="89000"/>
                      <a:satMod val="220000"/>
                    </a:srgbClr>
                  </a:gs>
                  <a:gs pos="100000">
                    <a:srgbClr val="F79646">
                      <a:tint val="12000"/>
                      <a:satMod val="255000"/>
                    </a:srgb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sz="2000" b="1" i="1" dirty="0" smtClean="0">
                <a:ln w="1905"/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ahoma" pitchFamily="34" charset="0"/>
                <a:cs typeface="Tahoma" pitchFamily="34" charset="0"/>
              </a:rPr>
              <a:t>Подготовил:</a:t>
            </a:r>
          </a:p>
          <a:p>
            <a:pPr algn="r"/>
            <a:r>
              <a:rPr lang="ru-RU" sz="2000" b="1" i="1" dirty="0" smtClean="0">
                <a:ln w="1905"/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ahoma" pitchFamily="34" charset="0"/>
                <a:cs typeface="Tahoma" pitchFamily="34" charset="0"/>
              </a:rPr>
              <a:t> учитель-дефектолог</a:t>
            </a:r>
          </a:p>
          <a:p>
            <a:pPr algn="r"/>
            <a:r>
              <a:rPr lang="ru-RU" sz="2000" b="1" i="1" dirty="0" smtClean="0">
                <a:ln w="1905"/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ahoma" pitchFamily="34" charset="0"/>
                <a:cs typeface="Tahoma" pitchFamily="34" charset="0"/>
              </a:rPr>
              <a:t> МБДОУ ЦРР – детского сада № 37</a:t>
            </a:r>
          </a:p>
          <a:p>
            <a:pPr algn="r"/>
            <a:r>
              <a:rPr lang="ru-RU" sz="2000" b="1" i="1" dirty="0" smtClean="0">
                <a:ln w="1905"/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ahoma" pitchFamily="34" charset="0"/>
                <a:cs typeface="Tahoma" pitchFamily="34" charset="0"/>
              </a:rPr>
              <a:t>Шевченко О.А. 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2357422" y="357166"/>
            <a:ext cx="6572296" cy="1143008"/>
          </a:xfrm>
          <a:prstGeom prst="rect">
            <a:avLst/>
          </a:prstGeom>
          <a:solidFill>
            <a:srgbClr val="FFC00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i="1" dirty="0" smtClean="0">
                <a:solidFill>
                  <a:srgbClr val="0000FF"/>
                </a:solidFill>
                <a:latin typeface="Tahoma" pitchFamily="34" charset="0"/>
                <a:cs typeface="Tahoma" pitchFamily="34" charset="0"/>
              </a:rPr>
              <a:t>МУНИЦИПАЛЬНОЕ БЮДЖЕТНОЕ ДОШКОЛЬНОЕ ОБРАЗОВАТЕЛЬНОЕ УЧРЕЖДЕНИЕ ЦЕНТР РАЗВИТИЯ РЕБЕНКА – ДЕТСКИЙ САД № 37 МУНИЦИПАЛЬНОГО ОБРАЗОВАНИЯ АБИНСКИЙ РАЙОН</a:t>
            </a:r>
            <a:endParaRPr lang="ru-RU" sz="1400" b="1" dirty="0" smtClean="0">
              <a:solidFill>
                <a:srgbClr val="0000FF"/>
              </a:solidFill>
              <a:latin typeface="Tahoma" pitchFamily="34" charset="0"/>
              <a:cs typeface="Tahoma" pitchFamily="34" charset="0"/>
            </a:endParaRPr>
          </a:p>
        </p:txBody>
      </p:sp>
      <p:pic>
        <p:nvPicPr>
          <p:cNvPr id="6" name="Рисунок 5"/>
          <p:cNvPicPr/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backgroundRemoval t="36068" b="70573" l="18960" r="36091">
                        <a14:foregroundMark x1="23280" y1="45964" x2="23280" y2="45964"/>
                        <a14:foregroundMark x1="25329" y1="43359" x2="25329" y2="43359"/>
                        <a14:foregroundMark x1="27672" y1="41406" x2="27672" y2="41406"/>
                        <a14:foregroundMark x1="30234" y1="42708" x2="30234" y2="42708"/>
                        <a14:foregroundMark x1="32357" y1="45833" x2="32357" y2="45833"/>
                        <a14:foregroundMark x1="33675" y1="50260" x2="33675" y2="50260"/>
                        <a14:foregroundMark x1="22035" y1="50130" x2="22035" y2="501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9645" t="36826" r="64437" b="30108"/>
          <a:stretch/>
        </p:blipFill>
        <p:spPr bwMode="auto">
          <a:xfrm>
            <a:off x="785786" y="0"/>
            <a:ext cx="1970690" cy="230176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</p:spTree>
    <p:extLst>
      <p:ext uri="{BB962C8B-B14F-4D97-AF65-F5344CB8AC3E}">
        <p14:creationId xmlns:p14="http://schemas.microsoft.com/office/powerpoint/2010/main" xmlns="" val="4161884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 txBox="1">
            <a:spLocks/>
          </p:cNvSpPr>
          <p:nvPr/>
        </p:nvSpPr>
        <p:spPr>
          <a:xfrm>
            <a:off x="457200" y="77959"/>
            <a:ext cx="8229600" cy="85010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400" b="1" i="1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ahoma" pitchFamily="34" charset="0"/>
                <a:ea typeface="+mn-ea"/>
                <a:cs typeface="Tahoma" pitchFamily="34" charset="0"/>
              </a:rPr>
              <a:t>ПРИМЕРНЫЙ ЧЕК ЛИСТ ПО  РЕЧЕВОМУ РАЗВИТИЮ</a:t>
            </a: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1556" t="12687" r="22412" b="14255"/>
          <a:stretch/>
        </p:blipFill>
        <p:spPr bwMode="auto">
          <a:xfrm>
            <a:off x="2017480" y="928065"/>
            <a:ext cx="5052678" cy="5760000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988889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 fontScale="90000"/>
          </a:bodyPr>
          <a:lstStyle/>
          <a:p>
            <a:r>
              <a:rPr lang="ru-RU" sz="2400" b="1" i="1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ahoma" pitchFamily="34" charset="0"/>
                <a:ea typeface="+mn-ea"/>
                <a:cs typeface="Tahoma" pitchFamily="34" charset="0"/>
              </a:rPr>
              <a:t>ПРИМЕРНЫЙ ЧЕК ЛИСТ ПО </a:t>
            </a:r>
            <a:r>
              <a:rPr lang="ru-RU" sz="2400" b="1" i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ahoma" pitchFamily="34" charset="0"/>
                <a:ea typeface="+mn-ea"/>
                <a:cs typeface="Tahoma" pitchFamily="34" charset="0"/>
              </a:rPr>
              <a:t>ПОЗНАВАТЕЛЬНОМУ РАЗВИТИЮ</a:t>
            </a:r>
            <a:endParaRPr lang="ru-RU" sz="2400" b="1" i="1" dirty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ahoma" pitchFamily="34" charset="0"/>
              <a:ea typeface="+mn-ea"/>
              <a:cs typeface="Tahoma" pitchFamily="34" charset="0"/>
            </a:endParaRP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1050" t="29659" r="23324" b="18193"/>
          <a:stretch/>
        </p:blipFill>
        <p:spPr bwMode="auto">
          <a:xfrm>
            <a:off x="1331640" y="980728"/>
            <a:ext cx="6922623" cy="5697135"/>
          </a:xfrm>
          <a:prstGeom prst="rect">
            <a:avLst/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711177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23528" y="404664"/>
            <a:ext cx="8496944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i="1" dirty="0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«Корректурная таблица» - дает возможность корректировать наше восприятие объектов и явлений действительности: каждый раз те же самые объекты и явления можно рассмотреть в новом ракурсе, под другим углом зрения, обратить внимание на их характерные особенности.</a:t>
            </a:r>
          </a:p>
        </p:txBody>
      </p:sp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33096" y="2564904"/>
            <a:ext cx="6277808" cy="3564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845232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6240" t="21007" r="25321" b="8341"/>
          <a:stretch/>
        </p:blipFill>
        <p:spPr bwMode="auto">
          <a:xfrm rot="21274138">
            <a:off x="800521" y="849868"/>
            <a:ext cx="3556834" cy="4968000"/>
          </a:xfrm>
          <a:prstGeom prst="rect">
            <a:avLst/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5742" t="25853" r="26041" b="7391"/>
          <a:stretch/>
        </p:blipFill>
        <p:spPr bwMode="auto">
          <a:xfrm rot="332363">
            <a:off x="4788024" y="692696"/>
            <a:ext cx="3735089" cy="4968000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4372093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35517">
            <a:off x="1619672" y="404664"/>
            <a:ext cx="6096851" cy="3429479"/>
          </a:xfrm>
          <a:prstGeom prst="rect">
            <a:avLst/>
          </a:prstGeom>
          <a:solidFill>
            <a:srgbClr val="FFFFFF">
              <a:shade val="85000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662598">
            <a:off x="4404038" y="3291639"/>
            <a:ext cx="4128000" cy="3096000"/>
          </a:xfrm>
          <a:prstGeom prst="rect">
            <a:avLst/>
          </a:prstGeom>
          <a:solidFill>
            <a:srgbClr val="FFFFFF">
              <a:shade val="85000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1146717">
            <a:off x="489708" y="3572254"/>
            <a:ext cx="3696000" cy="2772000"/>
          </a:xfrm>
          <a:prstGeom prst="rect">
            <a:avLst/>
          </a:prstGeom>
          <a:solidFill>
            <a:srgbClr val="FFFFFF">
              <a:shade val="85000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xmlns="" val="274598905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137</TotalTime>
  <Words>95</Words>
  <Application>Microsoft Office PowerPoint</Application>
  <PresentationFormat>Экран (4:3)</PresentationFormat>
  <Paragraphs>11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Слайд 1</vt:lpstr>
      <vt:lpstr>Слайд 2</vt:lpstr>
      <vt:lpstr>ПРИМЕРНЫЙ ЧЕК ЛИСТ ПО ПОЗНАВАТЕЛЬНОМУ РАЗВИТИЮ</vt:lpstr>
      <vt:lpstr>Слайд 4</vt:lpstr>
      <vt:lpstr>Слайд 5</vt:lpstr>
      <vt:lpstr>Слайд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женя</dc:creator>
  <cp:lastModifiedBy>Вера</cp:lastModifiedBy>
  <cp:revision>11</cp:revision>
  <dcterms:created xsi:type="dcterms:W3CDTF">2023-10-17T12:36:03Z</dcterms:created>
  <dcterms:modified xsi:type="dcterms:W3CDTF">2023-10-18T19:44:31Z</dcterms:modified>
</cp:coreProperties>
</file>