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notesMasterIdLst>
    <p:notesMasterId r:id="rId19"/>
  </p:notesMasterIdLst>
  <p:sldIdLst>
    <p:sldId id="312" r:id="rId2"/>
    <p:sldId id="311" r:id="rId3"/>
    <p:sldId id="292" r:id="rId4"/>
    <p:sldId id="287" r:id="rId5"/>
    <p:sldId id="277" r:id="rId6"/>
    <p:sldId id="305" r:id="rId7"/>
    <p:sldId id="306" r:id="rId8"/>
    <p:sldId id="300" r:id="rId9"/>
    <p:sldId id="304" r:id="rId10"/>
    <p:sldId id="293" r:id="rId11"/>
    <p:sldId id="307" r:id="rId12"/>
    <p:sldId id="308" r:id="rId13"/>
    <p:sldId id="309" r:id="rId14"/>
    <p:sldId id="310" r:id="rId15"/>
    <p:sldId id="302" r:id="rId16"/>
    <p:sldId id="301" r:id="rId17"/>
    <p:sldId id="291" r:id="rId18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itchFamily="18" charset="0"/>
        <a:ea typeface="+mn-ea"/>
        <a:cs typeface="Times New Roman" pitchFamily="18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itchFamily="18" charset="0"/>
        <a:ea typeface="+mn-ea"/>
        <a:cs typeface="Times New Roman" pitchFamily="18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itchFamily="18" charset="0"/>
        <a:ea typeface="+mn-ea"/>
        <a:cs typeface="Times New Roman" pitchFamily="18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itchFamily="18" charset="0"/>
        <a:ea typeface="+mn-ea"/>
        <a:cs typeface="Times New Roman" pitchFamily="18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itchFamily="18" charset="0"/>
        <a:ea typeface="+mn-ea"/>
        <a:cs typeface="Times New Roman" pitchFamily="18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imes New Roman" pitchFamily="18" charset="0"/>
        <a:ea typeface="+mn-ea"/>
        <a:cs typeface="Times New Roman" pitchFamily="18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imes New Roman" pitchFamily="18" charset="0"/>
        <a:ea typeface="+mn-ea"/>
        <a:cs typeface="Times New Roman" pitchFamily="18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imes New Roman" pitchFamily="18" charset="0"/>
        <a:ea typeface="+mn-ea"/>
        <a:cs typeface="Times New Roman" pitchFamily="18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imes New Roman" pitchFamily="18" charset="0"/>
        <a:ea typeface="+mn-ea"/>
        <a:cs typeface="Times New Roman" pitchFamily="18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rgbClr val="FF0000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0000FF"/>
    <a:srgbClr val="339933"/>
    <a:srgbClr val="66FFCC"/>
    <a:srgbClr val="009900"/>
    <a:srgbClr val="FF00FF"/>
    <a:srgbClr val="FF6600"/>
    <a:srgbClr val="CC00CC"/>
    <a:srgbClr val="808000"/>
    <a:srgbClr val="B2B2B2"/>
    <a:srgbClr val="666699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0773" autoAdjust="0"/>
  </p:normalViewPr>
  <p:slideViewPr>
    <p:cSldViewPr>
      <p:cViewPr>
        <p:scale>
          <a:sx n="70" d="100"/>
          <a:sy n="70" d="100"/>
        </p:scale>
        <p:origin x="-1386" y="-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DC9506D-DA8D-4499-9784-19EB3CA8ABCA}" type="datetimeFigureOut">
              <a:rPr lang="ru-RU" smtClean="0"/>
              <a:pPr/>
              <a:t>26.09.2022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1FD7E55-7105-4216-A4DB-14BEE9A5AC9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77902653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FD7E55-7105-4216-A4DB-14BEE9A5AC98}" type="slidenum">
              <a:rPr lang="ru-RU" smtClean="0"/>
              <a:pPr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08570507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FD7E55-7105-4216-A4DB-14BEE9A5AC98}" type="slidenum">
              <a:rPr lang="ru-RU" smtClean="0"/>
              <a:pPr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88335516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FD7E55-7105-4216-A4DB-14BEE9A5AC98}" type="slidenum">
              <a:rPr lang="ru-RU" smtClean="0"/>
              <a:pPr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06543672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FD7E55-7105-4216-A4DB-14BEE9A5AC98}" type="slidenum">
              <a:rPr lang="ru-RU" smtClean="0"/>
              <a:pPr/>
              <a:t>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59707226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 alt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alt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83DED2B-65FE-4829-B239-68CF392774FF}" type="slidenum">
              <a:rPr lang="ru-RU" altLang="ru-RU" smtClean="0"/>
              <a:pPr>
                <a:defRPr/>
              </a:pPr>
              <a:t>‹#›</a:t>
            </a:fld>
            <a:endParaRPr lang="ru-RU" alt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 alt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alt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587F46D-BFF8-43B3-BF38-F3B5C008D40E}" type="slidenum">
              <a:rPr lang="ru-RU" altLang="ru-RU" smtClean="0"/>
              <a:pPr>
                <a:defRPr/>
              </a:pPr>
              <a:t>‹#›</a:t>
            </a:fld>
            <a:endParaRPr lang="ru-RU" alt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 alt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alt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2E636A2-CD72-4058-8F3A-280E27479479}" type="slidenum">
              <a:rPr lang="ru-RU" altLang="ru-RU" smtClean="0"/>
              <a:pPr>
                <a:defRPr/>
              </a:pPr>
              <a:t>‹#›</a:t>
            </a:fld>
            <a:endParaRPr lang="ru-RU" alt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 alt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alt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F91CC20-BC6F-4A26-BBF0-E41197037C61}" type="slidenum">
              <a:rPr lang="ru-RU" altLang="ru-RU" smtClean="0"/>
              <a:pPr>
                <a:defRPr/>
              </a:pPr>
              <a:t>‹#›</a:t>
            </a:fld>
            <a:endParaRPr lang="ru-RU" alt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 alt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alt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B49FACC-C17C-4E83-B361-8963CCFD92BF}" type="slidenum">
              <a:rPr lang="ru-RU" altLang="ru-RU" smtClean="0"/>
              <a:pPr>
                <a:defRPr/>
              </a:pPr>
              <a:t>‹#›</a:t>
            </a:fld>
            <a:endParaRPr lang="ru-RU" alt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 alt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alt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4A18AB5-EA17-46E9-A820-827A43328C31}" type="slidenum">
              <a:rPr lang="ru-RU" altLang="ru-RU" smtClean="0"/>
              <a:pPr>
                <a:defRPr/>
              </a:pPr>
              <a:t>‹#›</a:t>
            </a:fld>
            <a:endParaRPr lang="ru-RU" alt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 alt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alt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687D20F-5BE5-4B71-9878-98F7BFDD138B}" type="slidenum">
              <a:rPr lang="ru-RU" altLang="ru-RU" smtClean="0"/>
              <a:pPr>
                <a:defRPr/>
              </a:pPr>
              <a:t>‹#›</a:t>
            </a:fld>
            <a:endParaRPr lang="ru-RU" alt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 alt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alt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298004D-BBE2-4401-B0D1-C3F696ACDA81}" type="slidenum">
              <a:rPr lang="ru-RU" altLang="ru-RU" smtClean="0"/>
              <a:pPr>
                <a:defRPr/>
              </a:pPr>
              <a:t>‹#›</a:t>
            </a:fld>
            <a:endParaRPr lang="ru-RU" alt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 alt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alt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9247E08-6546-4AA9-B641-73786B8672E2}" type="slidenum">
              <a:rPr lang="ru-RU" altLang="ru-RU" smtClean="0"/>
              <a:pPr>
                <a:defRPr/>
              </a:pPr>
              <a:t>‹#›</a:t>
            </a:fld>
            <a:endParaRPr lang="ru-RU" alt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 alt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alt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13E95D9-18CE-4868-A98A-FC8D0EA1BB5F}" type="slidenum">
              <a:rPr lang="ru-RU" altLang="ru-RU" smtClean="0"/>
              <a:pPr>
                <a:defRPr/>
              </a:pPr>
              <a:t>‹#›</a:t>
            </a:fld>
            <a:endParaRPr lang="ru-RU" alt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 alt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alt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251F8F1-2593-4FDB-94E0-B63DA5890BF0}" type="slidenum">
              <a:rPr lang="ru-RU" altLang="ru-RU" smtClean="0"/>
              <a:pPr>
                <a:defRPr/>
              </a:pPr>
              <a:t>‹#›</a:t>
            </a:fld>
            <a:endParaRPr lang="ru-RU" alt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>
              <a:defRPr/>
            </a:pPr>
            <a:fld id="{8F03F6FD-8BFB-4D08-9380-EC51ED74D502}" type="slidenum">
              <a:rPr lang="ru-RU" altLang="ru-RU" smtClean="0"/>
              <a:pPr>
                <a:defRPr/>
              </a:pPr>
              <a:t>‹#›</a:t>
            </a:fld>
            <a:endParaRPr lang="ru-RU" alt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3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8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8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jpe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85720" y="0"/>
            <a:ext cx="8858280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dirty="0" smtClean="0">
                <a:solidFill>
                  <a:srgbClr val="0000FF"/>
                </a:solidFill>
              </a:rPr>
              <a:t> </a:t>
            </a:r>
            <a:r>
              <a:rPr lang="ru-RU" sz="2000" b="1" dirty="0" smtClean="0">
                <a:solidFill>
                  <a:srgbClr val="C00000"/>
                </a:solidFill>
                <a:latin typeface="Georgia" pitchFamily="18" charset="0"/>
              </a:rPr>
              <a:t>Муниципальное бюджетное дошкольное образовательное учреждение детский сад № 39 «Аистенок»  </a:t>
            </a:r>
          </a:p>
          <a:p>
            <a:pPr algn="ctr"/>
            <a:r>
              <a:rPr lang="ru-RU" sz="2000" b="1" dirty="0" smtClean="0">
                <a:solidFill>
                  <a:srgbClr val="C00000"/>
                </a:solidFill>
                <a:latin typeface="Georgia" pitchFamily="18" charset="0"/>
              </a:rPr>
              <a:t>муниципального образования </a:t>
            </a:r>
            <a:r>
              <a:rPr lang="ru-RU" sz="2000" b="1" dirty="0" err="1" smtClean="0">
                <a:solidFill>
                  <a:srgbClr val="C00000"/>
                </a:solidFill>
                <a:latin typeface="Georgia" pitchFamily="18" charset="0"/>
              </a:rPr>
              <a:t>Абинский</a:t>
            </a:r>
            <a:r>
              <a:rPr lang="ru-RU" sz="2000" b="1" dirty="0" smtClean="0">
                <a:solidFill>
                  <a:srgbClr val="C00000"/>
                </a:solidFill>
                <a:latin typeface="Georgia" pitchFamily="18" charset="0"/>
              </a:rPr>
              <a:t> район</a:t>
            </a:r>
            <a:endParaRPr lang="ru-RU" sz="2000" dirty="0" smtClean="0">
              <a:solidFill>
                <a:srgbClr val="C00000"/>
              </a:solidFill>
            </a:endParaRPr>
          </a:p>
          <a:p>
            <a:endParaRPr lang="ru-RU" sz="3600" dirty="0">
              <a:solidFill>
                <a:srgbClr val="0000FF"/>
              </a:solidFill>
            </a:endParaRPr>
          </a:p>
        </p:txBody>
      </p:sp>
      <p:pic>
        <p:nvPicPr>
          <p:cNvPr id="4" name="Picture 2" descr="D:\Аттестация документы\shpr_kopiya_kopija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53535" y="3656753"/>
            <a:ext cx="4143372" cy="322684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Прямоугольник 4"/>
          <p:cNvSpPr/>
          <p:nvPr/>
        </p:nvSpPr>
        <p:spPr>
          <a:xfrm>
            <a:off x="928662" y="1500174"/>
            <a:ext cx="7572428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 smtClean="0">
                <a:solidFill>
                  <a:srgbClr val="0000FF"/>
                </a:solidFill>
              </a:rPr>
              <a:t>Игровые технологии в работе   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 smtClean="0">
                <a:solidFill>
                  <a:srgbClr val="0000FF"/>
                </a:solidFill>
              </a:rPr>
              <a:t>с родителями по социально-коммуникативному развитию детей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 smtClean="0">
                <a:solidFill>
                  <a:srgbClr val="0000FF"/>
                </a:solidFill>
              </a:rPr>
              <a:t>(в том числе с ОВЗ) в рамках деятельности Консультационного центра ДОО</a:t>
            </a:r>
            <a:endParaRPr lang="ru-RU" sz="2800" dirty="0">
              <a:solidFill>
                <a:srgbClr val="0000FF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57158" y="4643446"/>
            <a:ext cx="4857783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2400" b="1" dirty="0" smtClean="0">
                <a:solidFill>
                  <a:srgbClr val="C00000"/>
                </a:solidFill>
              </a:rPr>
              <a:t>Малинка Наталия Геннадиевна, </a:t>
            </a:r>
          </a:p>
          <a:p>
            <a:pPr algn="r"/>
            <a:r>
              <a:rPr lang="ru-RU" sz="2400" b="1" dirty="0" smtClean="0">
                <a:solidFill>
                  <a:srgbClr val="C00000"/>
                </a:solidFill>
              </a:rPr>
              <a:t>воспитатель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5200375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28663" y="571480"/>
            <a:ext cx="1357322" cy="428628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267744" y="332656"/>
            <a:ext cx="6552728" cy="1224136"/>
          </a:xfrm>
        </p:spPr>
        <p:txBody>
          <a:bodyPr/>
          <a:lstStyle/>
          <a:p>
            <a:pPr algn="ctr"/>
            <a:endParaRPr lang="ru-RU" sz="2800" b="1" dirty="0" smtClean="0">
              <a:solidFill>
                <a:srgbClr val="C00000"/>
              </a:solidFill>
            </a:endParaRPr>
          </a:p>
          <a:p>
            <a:pPr algn="ctr"/>
            <a:endParaRPr lang="ru-RU" sz="2800" b="1" dirty="0">
              <a:solidFill>
                <a:srgbClr val="C0000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539552" y="428604"/>
            <a:ext cx="83529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/>
              <a:t>		</a:t>
            </a:r>
            <a:r>
              <a:rPr lang="ru-RU" sz="3600" dirty="0" smtClean="0">
                <a:solidFill>
                  <a:srgbClr val="0000FF"/>
                </a:solidFill>
              </a:rPr>
              <a:t>Пальчиковая гимнастика</a:t>
            </a:r>
            <a:endParaRPr lang="ru-RU" sz="3600" dirty="0">
              <a:solidFill>
                <a:srgbClr val="0000FF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1075" t="14377" r="13288"/>
          <a:stretch>
            <a:fillRect/>
          </a:stretch>
        </p:blipFill>
        <p:spPr>
          <a:xfrm>
            <a:off x="1071538" y="4286256"/>
            <a:ext cx="3286148" cy="225500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4880" r="23165" b="3695"/>
          <a:stretch>
            <a:fillRect/>
          </a:stretch>
        </p:blipFill>
        <p:spPr>
          <a:xfrm>
            <a:off x="4659952" y="2643182"/>
            <a:ext cx="4484048" cy="382264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" name="Прямоугольник 6"/>
          <p:cNvSpPr/>
          <p:nvPr/>
        </p:nvSpPr>
        <p:spPr>
          <a:xfrm>
            <a:off x="144016" y="1205463"/>
            <a:ext cx="4380110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73050" lvl="0" indent="-273050" eaLnBrk="0" hangingPunct="0">
              <a:buClr>
                <a:srgbClr val="0BD0D9"/>
              </a:buClr>
              <a:buSzPct val="95000"/>
              <a:buFont typeface="Wingdings 2" pitchFamily="18" charset="2"/>
              <a:buChar char=""/>
            </a:pPr>
            <a:r>
              <a:rPr lang="ru-RU" sz="2000" dirty="0">
                <a:solidFill>
                  <a:srgbClr val="0000FF"/>
                </a:solidFill>
              </a:rPr>
              <a:t>Воздействует на биологически активные точки </a:t>
            </a:r>
            <a:r>
              <a:rPr lang="ru-RU" sz="2000" dirty="0" smtClean="0">
                <a:solidFill>
                  <a:srgbClr val="0000FF"/>
                </a:solidFill>
              </a:rPr>
              <a:t>организма.</a:t>
            </a:r>
            <a:endParaRPr lang="ru-RU" sz="2000" dirty="0">
              <a:solidFill>
                <a:srgbClr val="0000FF"/>
              </a:solidFill>
            </a:endParaRPr>
          </a:p>
          <a:p>
            <a:pPr marL="273050" lvl="0" indent="-273050" eaLnBrk="0" hangingPunct="0">
              <a:buClr>
                <a:srgbClr val="0BD0D9"/>
              </a:buClr>
              <a:buSzPct val="95000"/>
              <a:buFont typeface="Wingdings 2" pitchFamily="18" charset="2"/>
              <a:buChar char=""/>
            </a:pPr>
            <a:r>
              <a:rPr lang="ru-RU" sz="2000" dirty="0">
                <a:solidFill>
                  <a:srgbClr val="0000FF"/>
                </a:solidFill>
              </a:rPr>
              <a:t>Стимулирует речевые зоны коры головного </a:t>
            </a:r>
            <a:r>
              <a:rPr lang="ru-RU" sz="2000" dirty="0" smtClean="0">
                <a:solidFill>
                  <a:srgbClr val="0000FF"/>
                </a:solidFill>
              </a:rPr>
              <a:t>мозга.</a:t>
            </a:r>
            <a:endParaRPr lang="ru-RU" sz="2000" dirty="0">
              <a:solidFill>
                <a:srgbClr val="0000FF"/>
              </a:solidFill>
            </a:endParaRPr>
          </a:p>
          <a:p>
            <a:pPr marL="273050" lvl="0" indent="-273050" eaLnBrk="0" hangingPunct="0">
              <a:buClr>
                <a:srgbClr val="0BD0D9"/>
              </a:buClr>
              <a:buSzPct val="95000"/>
              <a:buFont typeface="Wingdings 2" pitchFamily="18" charset="2"/>
              <a:buChar char=""/>
            </a:pPr>
            <a:r>
              <a:rPr lang="ru-RU" sz="2000" dirty="0">
                <a:solidFill>
                  <a:srgbClr val="0000FF"/>
                </a:solidFill>
              </a:rPr>
              <a:t>Способствует лечению внутренних органов, нормализует работу организма в </a:t>
            </a:r>
            <a:r>
              <a:rPr lang="ru-RU" sz="2000" dirty="0" smtClean="0">
                <a:solidFill>
                  <a:srgbClr val="0000FF"/>
                </a:solidFill>
              </a:rPr>
              <a:t>целом.</a:t>
            </a:r>
            <a:endParaRPr lang="ru-RU" sz="2000" dirty="0">
              <a:solidFill>
                <a:srgbClr val="0000FF"/>
              </a:solidFill>
            </a:endParaRPr>
          </a:p>
          <a:p>
            <a:pPr marL="273050" lvl="0" indent="-273050" eaLnBrk="0" hangingPunct="0">
              <a:buClr>
                <a:srgbClr val="0BD0D9"/>
              </a:buClr>
              <a:buSzPct val="95000"/>
              <a:buFont typeface="Wingdings 2" pitchFamily="18" charset="2"/>
              <a:buChar char=""/>
            </a:pPr>
            <a:r>
              <a:rPr lang="ru-RU" sz="2000" dirty="0">
                <a:solidFill>
                  <a:srgbClr val="0000FF"/>
                </a:solidFill>
              </a:rPr>
              <a:t>Развивает мелкую моторику </a:t>
            </a:r>
            <a:r>
              <a:rPr lang="ru-RU" sz="2000" dirty="0" smtClean="0">
                <a:solidFill>
                  <a:srgbClr val="0000FF"/>
                </a:solidFill>
              </a:rPr>
              <a:t>рук.</a:t>
            </a:r>
            <a:endParaRPr lang="ru-RU" sz="2000" dirty="0">
              <a:solidFill>
                <a:srgbClr val="0000FF"/>
              </a:solidFill>
            </a:endParaRPr>
          </a:p>
          <a:p>
            <a:pPr marL="273050" lvl="0" indent="-273050" eaLnBrk="0" hangingPunct="0">
              <a:buClr>
                <a:srgbClr val="0BD0D9"/>
              </a:buClr>
              <a:buSzPct val="95000"/>
              <a:buFont typeface="Wingdings 2" pitchFamily="18" charset="2"/>
              <a:buChar char=""/>
            </a:pPr>
            <a:r>
              <a:rPr lang="ru-RU" sz="2000" dirty="0">
                <a:solidFill>
                  <a:srgbClr val="0000FF"/>
                </a:solidFill>
              </a:rPr>
              <a:t>Развивает память, внимание, связную </a:t>
            </a:r>
            <a:r>
              <a:rPr lang="ru-RU" sz="2000" dirty="0" smtClean="0">
                <a:solidFill>
                  <a:srgbClr val="0000FF"/>
                </a:solidFill>
              </a:rPr>
              <a:t>речь.</a:t>
            </a:r>
            <a:endParaRPr lang="ru-RU" sz="2000" dirty="0">
              <a:solidFill>
                <a:srgbClr val="0000FF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885752" y="1903632"/>
            <a:ext cx="403244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/>
              <a:t>       </a:t>
            </a:r>
            <a:r>
              <a:rPr lang="ru-RU" sz="2000" dirty="0" smtClean="0"/>
              <a:t>Метод   Су-</a:t>
            </a:r>
            <a:r>
              <a:rPr lang="ru-RU" sz="2000" dirty="0" err="1" smtClean="0"/>
              <a:t>Джок</a:t>
            </a:r>
            <a:r>
              <a:rPr lang="ru-RU" sz="2000" dirty="0" smtClean="0"/>
              <a:t>  - терапии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xmlns="" val="29511430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095" y="188641"/>
            <a:ext cx="6397201" cy="1152127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3600" dirty="0" smtClean="0">
                <a:solidFill>
                  <a:schemeClr val="bg2">
                    <a:lumMod val="50000"/>
                  </a:schemeClr>
                </a:solidFill>
              </a:rPr>
              <a:t>        </a:t>
            </a:r>
            <a:r>
              <a:rPr lang="ru-RU" sz="3600" b="0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Упражнение с крышками</a:t>
            </a:r>
            <a:endParaRPr lang="ru-RU" sz="3600" b="0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122" name="Picture 2" descr="F:\IMG-20220923-WA0027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8002"/>
          <a:stretch>
            <a:fillRect/>
          </a:stretch>
        </p:blipFill>
        <p:spPr bwMode="auto">
          <a:xfrm>
            <a:off x="4857752" y="2214554"/>
            <a:ext cx="4106736" cy="328614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Текст 2"/>
          <p:cNvSpPr>
            <a:spLocks noGrp="1"/>
          </p:cNvSpPr>
          <p:nvPr>
            <p:ph type="body" sz="half" idx="2"/>
          </p:nvPr>
        </p:nvSpPr>
        <p:spPr>
          <a:xfrm>
            <a:off x="214282" y="2000240"/>
            <a:ext cx="4714908" cy="3929090"/>
          </a:xfrm>
        </p:spPr>
        <p:txBody>
          <a:bodyPr>
            <a:noAutofit/>
          </a:bodyPr>
          <a:lstStyle/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Пальчики, как ножки, помчались по дорожке,</a:t>
            </a:r>
          </a:p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Башмачки надели, ходят еле-еле.</a:t>
            </a:r>
          </a:p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Погуляйте не спеша</a:t>
            </a:r>
          </a:p>
          <a:p>
            <a:pPr marL="285750" indent="-285750">
              <a:buFontTx/>
              <a:buChar char="-"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Как погода хороша!</a:t>
            </a:r>
          </a:p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Дождь прошёл, блестят дорожки</a:t>
            </a:r>
          </a:p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Не промокнут наши ножки!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8315228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095" y="332657"/>
            <a:ext cx="6613225" cy="936103"/>
          </a:xfrm>
        </p:spPr>
        <p:txBody>
          <a:bodyPr/>
          <a:lstStyle/>
          <a:p>
            <a:pPr marL="0" indent="0" algn="ctr">
              <a:buNone/>
            </a:pPr>
            <a:r>
              <a:rPr lang="ru-RU" sz="3600" b="0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Упражнение  «Колодец»</a:t>
            </a:r>
            <a:endParaRPr lang="ru-RU" sz="3600" b="0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146" name="Picture 2" descr="F:\IMG-20220923-WA0025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r="11346"/>
          <a:stretch>
            <a:fillRect/>
          </a:stretch>
        </p:blipFill>
        <p:spPr bwMode="auto">
          <a:xfrm>
            <a:off x="5072066" y="1500174"/>
            <a:ext cx="3098004" cy="453479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00034" y="1643050"/>
            <a:ext cx="4432006" cy="4666270"/>
          </a:xfrm>
        </p:spPr>
        <p:txBody>
          <a:bodyPr>
            <a:noAutofit/>
          </a:bodyPr>
          <a:lstStyle/>
          <a:p>
            <a:r>
              <a:rPr lang="ru-RU" sz="240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нем чудесная вода и прохладная </a:t>
            </a:r>
            <a:r>
              <a:rPr lang="ru-RU" sz="2400" dirty="0" smtClean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вода.</a:t>
            </a:r>
          </a:p>
          <a:p>
            <a:r>
              <a:rPr lang="ru-RU" sz="2400" dirty="0" smtClean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течет, не убегает.</a:t>
            </a:r>
          </a:p>
          <a:p>
            <a:r>
              <a:rPr lang="ru-RU" sz="2400" dirty="0" smtClean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Ключ, родник ее питает.</a:t>
            </a:r>
          </a:p>
          <a:p>
            <a:r>
              <a:rPr lang="ru-RU" sz="2400" dirty="0" smtClean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нем вода стоит и ждет.</a:t>
            </a:r>
          </a:p>
          <a:p>
            <a:r>
              <a:rPr lang="ru-RU" sz="2400" dirty="0" smtClean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Знает - кто-нибудь придет.</a:t>
            </a:r>
          </a:p>
          <a:p>
            <a:r>
              <a:rPr lang="ru-RU" sz="2400" dirty="0" smtClean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Всяк спешит к нему народец </a:t>
            </a:r>
          </a:p>
          <a:p>
            <a:r>
              <a:rPr lang="ru-RU" sz="2400" dirty="0" smtClean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Очень нужен нам….</a:t>
            </a:r>
            <a:endParaRPr lang="ru-RU" sz="2400" dirty="0">
              <a:solidFill>
                <a:schemeClr val="bg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dirty="0" smtClean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(колодец)</a:t>
            </a:r>
            <a:endParaRPr lang="ru-RU" sz="2400" dirty="0">
              <a:solidFill>
                <a:schemeClr val="bg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5229587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39752" y="1"/>
            <a:ext cx="7524328" cy="980727"/>
          </a:xfrm>
        </p:spPr>
        <p:txBody>
          <a:bodyPr/>
          <a:lstStyle/>
          <a:p>
            <a:pPr marL="0" indent="0">
              <a:buNone/>
            </a:pPr>
            <a:r>
              <a:rPr lang="ru-RU" sz="3600" b="0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Упражнение  «Бегемот»</a:t>
            </a:r>
            <a:endParaRPr lang="ru-RU" sz="3600" b="0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171" name="Picture 3" descr="F:\IMG-20220923-WA0023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r="6305"/>
          <a:stretch>
            <a:fillRect/>
          </a:stretch>
        </p:blipFill>
        <p:spPr bwMode="auto">
          <a:xfrm>
            <a:off x="6084168" y="1268760"/>
            <a:ext cx="2631236" cy="466057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059832" y="2348880"/>
            <a:ext cx="3024336" cy="2784384"/>
          </a:xfrm>
        </p:spPr>
        <p:txBody>
          <a:bodyPr>
            <a:normAutofit/>
          </a:bodyPr>
          <a:lstStyle/>
          <a:p>
            <a:r>
              <a:rPr lang="ru-RU" sz="2000" dirty="0" smtClean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Вот малютка бегемот мой </a:t>
            </a:r>
            <a:r>
              <a:rPr lang="ru-RU" sz="2000" dirty="0" smtClean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платок, </a:t>
            </a:r>
            <a:r>
              <a:rPr lang="ru-RU" sz="2000" dirty="0" smtClean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смотри жуёт.</a:t>
            </a:r>
          </a:p>
          <a:p>
            <a:r>
              <a:rPr lang="ru-RU" sz="2000" dirty="0" smtClean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 объелся, ой-ой-ой, стал живот совсем большой.</a:t>
            </a:r>
            <a:endParaRPr lang="ru-RU" sz="2000" dirty="0">
              <a:solidFill>
                <a:schemeClr val="bg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170" name="Picture 2" descr="F:\IMG-20220923-WA0026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51520" y="1268760"/>
            <a:ext cx="2736304" cy="473200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3967772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95736" y="332656"/>
            <a:ext cx="6015186" cy="648071"/>
          </a:xfrm>
        </p:spPr>
        <p:txBody>
          <a:bodyPr/>
          <a:lstStyle/>
          <a:p>
            <a:pPr marL="0" indent="0">
              <a:buNone/>
            </a:pPr>
            <a:r>
              <a:rPr lang="ru-RU" sz="3600" b="0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Лего</a:t>
            </a:r>
            <a:r>
              <a:rPr lang="ru-RU" sz="3600" b="0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конструирование</a:t>
            </a:r>
            <a:endParaRPr lang="ru-RU" sz="3600" b="0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8194" name="Picture 2" descr="F:\IMG-20220923-WA002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643438" y="1246201"/>
            <a:ext cx="3887292" cy="496630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Объект 6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56069" y="1214423"/>
            <a:ext cx="3719611" cy="503648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2080990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628" y="1714488"/>
            <a:ext cx="2500330" cy="714380"/>
          </a:xfrm>
        </p:spPr>
        <p:txBody>
          <a:bodyPr/>
          <a:lstStyle/>
          <a:p>
            <a:pPr marL="0" indent="0">
              <a:buNone/>
            </a:pPr>
            <a:endParaRPr lang="ru-RU" sz="3600" b="0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30" name="Picture 6" descr="D:\Аттестация документы\WhatsApp Image 2022-01-28 at 07.54.29 — копия.jpeg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357158" y="1285860"/>
            <a:ext cx="4357718" cy="514885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857752" y="1285860"/>
            <a:ext cx="3887862" cy="515121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TextBox 4"/>
          <p:cNvSpPr txBox="1"/>
          <p:nvPr/>
        </p:nvSpPr>
        <p:spPr>
          <a:xfrm>
            <a:off x="2285984" y="357166"/>
            <a:ext cx="492922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 err="1" smtClean="0">
                <a:solidFill>
                  <a:srgbClr val="0000FF"/>
                </a:solidFill>
              </a:rPr>
              <a:t>Лего-конструирование</a:t>
            </a:r>
            <a:endParaRPr lang="ru-RU" sz="3600" dirty="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4420129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10394" y="500042"/>
            <a:ext cx="6984776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dirty="0">
                <a:solidFill>
                  <a:srgbClr val="0000FF"/>
                </a:solidFill>
              </a:rPr>
              <a:t>«</a:t>
            </a:r>
            <a:r>
              <a:rPr lang="ru-RU" sz="3600" dirty="0">
                <a:solidFill>
                  <a:srgbClr val="0000FF"/>
                </a:solidFill>
              </a:rPr>
              <a:t>Лучший способ сделать детей </a:t>
            </a:r>
            <a:r>
              <a:rPr lang="ru-RU" sz="3600" dirty="0" smtClean="0">
                <a:solidFill>
                  <a:srgbClr val="0000FF"/>
                </a:solidFill>
              </a:rPr>
              <a:t>хорошими - это </a:t>
            </a:r>
            <a:r>
              <a:rPr lang="ru-RU" sz="3600" dirty="0">
                <a:solidFill>
                  <a:srgbClr val="0000FF"/>
                </a:solidFill>
              </a:rPr>
              <a:t>сделать их </a:t>
            </a:r>
            <a:r>
              <a:rPr lang="ru-RU" sz="3600" dirty="0" smtClean="0">
                <a:solidFill>
                  <a:srgbClr val="0000FF"/>
                </a:solidFill>
              </a:rPr>
              <a:t>счастливыми»</a:t>
            </a:r>
            <a:endParaRPr lang="ru-RU" sz="3600" dirty="0">
              <a:solidFill>
                <a:srgbClr val="0000FF"/>
              </a:solidFill>
            </a:endParaRPr>
          </a:p>
          <a:p>
            <a:pPr algn="r"/>
            <a:r>
              <a:rPr lang="ru-RU" sz="3600" dirty="0">
                <a:solidFill>
                  <a:srgbClr val="0000FF"/>
                </a:solidFill>
              </a:rPr>
              <a:t>Оскар Уайльд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143108" y="3071810"/>
            <a:ext cx="4929708" cy="348532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35422532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195736" y="764704"/>
            <a:ext cx="4896544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5400" dirty="0">
                <a:solidFill>
                  <a:srgbClr val="0000FF"/>
                </a:solidFill>
              </a:rPr>
              <a:t>Спасибо </a:t>
            </a:r>
            <a:endParaRPr lang="ru-RU" sz="5400" dirty="0" smtClean="0">
              <a:solidFill>
                <a:srgbClr val="0000FF"/>
              </a:solidFill>
            </a:endParaRPr>
          </a:p>
          <a:p>
            <a:pPr algn="ctr"/>
            <a:r>
              <a:rPr lang="ru-RU" sz="5400" smtClean="0">
                <a:solidFill>
                  <a:srgbClr val="0000FF"/>
                </a:solidFill>
              </a:rPr>
              <a:t>за внимание</a:t>
            </a:r>
            <a:r>
              <a:rPr lang="ru-RU" sz="5400" dirty="0">
                <a:solidFill>
                  <a:srgbClr val="0000FF"/>
                </a:solidFill>
              </a:rPr>
              <a:t>!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214546" y="2857496"/>
            <a:ext cx="5112568" cy="345260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17622976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786050" y="1357298"/>
            <a:ext cx="3946190" cy="528467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043608" y="533390"/>
            <a:ext cx="746467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dirty="0" smtClean="0">
                <a:solidFill>
                  <a:srgbClr val="0000FF"/>
                </a:solidFill>
              </a:rPr>
              <a:t>Взаимодействие педагога и родителя</a:t>
            </a:r>
            <a:endParaRPr lang="ru-RU" sz="3600" dirty="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5200375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4081" t="7268" r="30903"/>
          <a:stretch>
            <a:fillRect/>
          </a:stretch>
        </p:blipFill>
        <p:spPr>
          <a:xfrm>
            <a:off x="1857356" y="1628800"/>
            <a:ext cx="4929222" cy="4705703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2051720" y="620688"/>
            <a:ext cx="44588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chemeClr val="bg2">
                    <a:lumMod val="50000"/>
                  </a:schemeClr>
                </a:solidFill>
              </a:rPr>
              <a:t>  </a:t>
            </a:r>
            <a:r>
              <a:rPr lang="en-US" sz="2800" b="1" dirty="0" smtClean="0">
                <a:solidFill>
                  <a:schemeClr val="bg2">
                    <a:lumMod val="50000"/>
                  </a:schemeClr>
                </a:solidFill>
              </a:rPr>
              <a:t>   </a:t>
            </a:r>
            <a:r>
              <a:rPr lang="ru-RU" sz="3600" dirty="0" smtClean="0">
                <a:solidFill>
                  <a:srgbClr val="0000FF"/>
                </a:solidFill>
              </a:rPr>
              <a:t>Давайте поиграем</a:t>
            </a:r>
            <a:endParaRPr lang="ru-RU" sz="3600" dirty="0">
              <a:solidFill>
                <a:srgbClr val="0000FF"/>
              </a:solidFill>
            </a:endParaRPr>
          </a:p>
        </p:txBody>
      </p:sp>
      <p:pic>
        <p:nvPicPr>
          <p:cNvPr id="4" name="Picture 2" descr="D:\Аттестация документы\shpr_kopiya_kopija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702766" y="4941168"/>
            <a:ext cx="2494140" cy="194242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41261196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Прямая со стрелкой 3"/>
          <p:cNvCxnSpPr/>
          <p:nvPr/>
        </p:nvCxnSpPr>
        <p:spPr>
          <a:xfrm>
            <a:off x="5500694" y="1714488"/>
            <a:ext cx="1571636" cy="71438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5" name="Прямая со стрелкой 4"/>
          <p:cNvCxnSpPr/>
          <p:nvPr/>
        </p:nvCxnSpPr>
        <p:spPr>
          <a:xfrm rot="16200000" flipH="1">
            <a:off x="4214810" y="2428868"/>
            <a:ext cx="2928958" cy="178595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6" name="Прямая со стрелкой 5"/>
          <p:cNvCxnSpPr/>
          <p:nvPr/>
        </p:nvCxnSpPr>
        <p:spPr>
          <a:xfrm rot="5400000">
            <a:off x="2178827" y="1678769"/>
            <a:ext cx="1928826" cy="1571636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9" name="Прямая со стрелкой 8"/>
          <p:cNvCxnSpPr/>
          <p:nvPr/>
        </p:nvCxnSpPr>
        <p:spPr>
          <a:xfrm rot="16200000" flipH="1">
            <a:off x="4964909" y="2107397"/>
            <a:ext cx="1857388" cy="1357322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0" name="Прямая со стрелкой 9"/>
          <p:cNvCxnSpPr/>
          <p:nvPr/>
        </p:nvCxnSpPr>
        <p:spPr>
          <a:xfrm rot="5400000">
            <a:off x="2821769" y="3178967"/>
            <a:ext cx="2857520" cy="71438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1" name="Прямая со стрелкой 10"/>
          <p:cNvCxnSpPr/>
          <p:nvPr/>
        </p:nvCxnSpPr>
        <p:spPr>
          <a:xfrm rot="5400000">
            <a:off x="1500166" y="2571744"/>
            <a:ext cx="3429024" cy="1857388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2" name="Прямая со стрелкой 11"/>
          <p:cNvCxnSpPr/>
          <p:nvPr/>
        </p:nvCxnSpPr>
        <p:spPr>
          <a:xfrm rot="5400000">
            <a:off x="2919444" y="1081028"/>
            <a:ext cx="8809" cy="127573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25" name="Прямоугольник 24"/>
          <p:cNvSpPr/>
          <p:nvPr/>
        </p:nvSpPr>
        <p:spPr>
          <a:xfrm>
            <a:off x="214282" y="571480"/>
            <a:ext cx="2071670" cy="178595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solidFill>
                  <a:schemeClr val="tx2"/>
                </a:solidFill>
              </a:rPr>
              <a:t>1.Разработка правил проведения </a:t>
            </a:r>
            <a:r>
              <a:rPr lang="ru-RU" sz="2000" dirty="0" err="1" smtClean="0">
                <a:solidFill>
                  <a:schemeClr val="tx2"/>
                </a:solidFill>
              </a:rPr>
              <a:t>квест-игры</a:t>
            </a:r>
            <a:endParaRPr lang="ru-RU" sz="2000" dirty="0">
              <a:solidFill>
                <a:schemeClr val="tx2"/>
              </a:solidFill>
            </a:endParaRPr>
          </a:p>
        </p:txBody>
      </p:sp>
      <p:sp>
        <p:nvSpPr>
          <p:cNvPr id="26" name="Прямоугольник 25"/>
          <p:cNvSpPr/>
          <p:nvPr/>
        </p:nvSpPr>
        <p:spPr>
          <a:xfrm>
            <a:off x="214282" y="2500306"/>
            <a:ext cx="2143108" cy="2286016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600" dirty="0"/>
              <a:t>2.Составление интересного, захватывающего сценария, с хитроумными головоломками, викторинами, ролевыми сюжетами и т. п.</a:t>
            </a:r>
          </a:p>
        </p:txBody>
      </p:sp>
      <p:sp>
        <p:nvSpPr>
          <p:cNvPr id="27" name="Прямоугольник 26"/>
          <p:cNvSpPr/>
          <p:nvPr/>
        </p:nvSpPr>
        <p:spPr>
          <a:xfrm>
            <a:off x="214282" y="4929198"/>
            <a:ext cx="2071702" cy="1714512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eaLnBrk="0" hangingPunct="0"/>
            <a:r>
              <a:rPr lang="ru-RU" dirty="0"/>
              <a:t>3.Разработка маршрута, по которому будет проходить команда</a:t>
            </a:r>
            <a:endParaRPr lang="ru-RU" dirty="0" smtClean="0">
              <a:solidFill>
                <a:schemeClr val="tx1"/>
              </a:solidFill>
              <a:ea typeface="Times New Roman" pitchFamily="18" charset="0"/>
              <a:cs typeface="Times New Roman" pitchFamily="18" charset="0"/>
            </a:endParaRPr>
          </a:p>
        </p:txBody>
      </p:sp>
      <p:sp>
        <p:nvSpPr>
          <p:cNvPr id="28" name="Прямоугольник 27"/>
          <p:cNvSpPr/>
          <p:nvPr/>
        </p:nvSpPr>
        <p:spPr>
          <a:xfrm>
            <a:off x="2786050" y="4643446"/>
            <a:ext cx="3214710" cy="2071702"/>
          </a:xfrm>
          <a:prstGeom prst="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/>
              <a:t>4.Определение способов получения командами заданий (например, можно раздать командам карты маршрута, зашифровать места прохождения головоломок</a:t>
            </a:r>
            <a:r>
              <a:rPr lang="ru-RU" dirty="0" smtClean="0"/>
              <a:t>)</a:t>
            </a:r>
            <a:endParaRPr lang="ru-RU" dirty="0"/>
          </a:p>
        </p:txBody>
      </p:sp>
      <p:sp>
        <p:nvSpPr>
          <p:cNvPr id="29" name="Прямоугольник 28"/>
          <p:cNvSpPr/>
          <p:nvPr/>
        </p:nvSpPr>
        <p:spPr>
          <a:xfrm>
            <a:off x="6215074" y="4786322"/>
            <a:ext cx="2500330" cy="1857388"/>
          </a:xfrm>
          <a:prstGeom prst="rect">
            <a:avLst/>
          </a:prstGeom>
          <a:solidFill>
            <a:srgbClr val="33993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000" dirty="0"/>
              <a:t>5.Продумывание системы оценки выполнения </a:t>
            </a:r>
            <a:r>
              <a:rPr lang="ru-RU" sz="2000" dirty="0" smtClean="0"/>
              <a:t> задания</a:t>
            </a:r>
            <a:endParaRPr lang="ru-RU" sz="2000" dirty="0"/>
          </a:p>
        </p:txBody>
      </p:sp>
      <p:sp>
        <p:nvSpPr>
          <p:cNvPr id="30" name="Прямоугольник 29"/>
          <p:cNvSpPr/>
          <p:nvPr/>
        </p:nvSpPr>
        <p:spPr>
          <a:xfrm>
            <a:off x="6572264" y="2786058"/>
            <a:ext cx="2428892" cy="171451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eaLnBrk="0" hangingPunct="0"/>
            <a:r>
              <a:rPr lang="ru-RU" dirty="0">
                <a:solidFill>
                  <a:schemeClr val="bg1"/>
                </a:solidFill>
              </a:rPr>
              <a:t>6.Обеспечение безопасности детей в ходе прохождения детьми маршрута и выполнения заданий</a:t>
            </a:r>
            <a:endParaRPr lang="ru-RU" b="1" dirty="0" smtClean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1" name="Прямоугольник 30"/>
          <p:cNvSpPr/>
          <p:nvPr/>
        </p:nvSpPr>
        <p:spPr>
          <a:xfrm>
            <a:off x="7072330" y="500042"/>
            <a:ext cx="1928826" cy="2143140"/>
          </a:xfrm>
          <a:prstGeom prst="rect">
            <a:avLst/>
          </a:prstGeom>
          <a:solidFill>
            <a:srgbClr val="FF66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600" dirty="0"/>
              <a:t> </a:t>
            </a:r>
            <a:r>
              <a:rPr lang="ru-RU" dirty="0" smtClean="0"/>
              <a:t>7.Оформление </a:t>
            </a:r>
            <a:r>
              <a:rPr lang="ru-RU" dirty="0"/>
              <a:t>и подбор необходимого игрового материала (правил, заданий и т. п</a:t>
            </a:r>
            <a:r>
              <a:rPr lang="ru-RU" dirty="0" smtClean="0"/>
              <a:t>.)</a:t>
            </a:r>
            <a:endParaRPr lang="ru-RU" dirty="0"/>
          </a:p>
        </p:txBody>
      </p:sp>
      <p:sp>
        <p:nvSpPr>
          <p:cNvPr id="7" name="Овал 6"/>
          <p:cNvSpPr/>
          <p:nvPr/>
        </p:nvSpPr>
        <p:spPr>
          <a:xfrm>
            <a:off x="3000364" y="214290"/>
            <a:ext cx="2857520" cy="178595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chemeClr val="bg1"/>
                </a:solidFill>
              </a:rPr>
              <a:t>Алгоритм подготовки </a:t>
            </a:r>
            <a:r>
              <a:rPr lang="ru-RU" sz="2400" b="1" dirty="0" err="1" smtClean="0">
                <a:solidFill>
                  <a:schemeClr val="bg1"/>
                </a:solidFill>
              </a:rPr>
              <a:t>квест-игры</a:t>
            </a:r>
            <a:endParaRPr lang="ru-RU" sz="24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Rectangle 1"/>
          <p:cNvSpPr>
            <a:spLocks noChangeArrowheads="1"/>
          </p:cNvSpPr>
          <p:nvPr/>
        </p:nvSpPr>
        <p:spPr bwMode="auto">
          <a:xfrm>
            <a:off x="1043608" y="355109"/>
            <a:ext cx="6624736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+mn-lt"/>
              <a:ea typeface="Times New Roman" pitchFamily="18" charset="0"/>
              <a:cs typeface="Times New Roman" pitchFamily="18" charset="0"/>
            </a:endParaRPr>
          </a:p>
          <a:p>
            <a:pPr lvl="0" algn="ctr"/>
            <a:r>
              <a:rPr lang="ru-RU" sz="3600" dirty="0" smtClean="0">
                <a:solidFill>
                  <a:srgbClr val="0000FF"/>
                </a:solidFill>
              </a:rPr>
              <a:t>Спрятанная подсказка</a:t>
            </a:r>
            <a:endParaRPr kumimoji="0" lang="ru-RU" sz="3600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</a:endParaRPr>
          </a:p>
        </p:txBody>
      </p:sp>
      <p:pic>
        <p:nvPicPr>
          <p:cNvPr id="1026" name="Picture 2" descr="F:\IMG_20220530_172107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8068" r="3464"/>
          <a:stretch>
            <a:fillRect/>
          </a:stretch>
        </p:blipFill>
        <p:spPr bwMode="auto">
          <a:xfrm>
            <a:off x="500034" y="2000240"/>
            <a:ext cx="3786214" cy="365241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714876" y="1928802"/>
            <a:ext cx="4104456" cy="373242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Rectangle 1"/>
          <p:cNvSpPr>
            <a:spLocks noChangeArrowheads="1"/>
          </p:cNvSpPr>
          <p:nvPr/>
        </p:nvSpPr>
        <p:spPr bwMode="auto">
          <a:xfrm>
            <a:off x="428596" y="2585323"/>
            <a:ext cx="8501122" cy="13849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n-lt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2800" dirty="0" smtClean="0">
              <a:latin typeface="+mn-lt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n-lt"/>
              <a:cs typeface="Arial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-898866" y="397074"/>
            <a:ext cx="982858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dirty="0" smtClean="0"/>
              <a:t>          </a:t>
            </a:r>
            <a:r>
              <a:rPr lang="ru-RU" sz="3600" dirty="0" smtClean="0">
                <a:solidFill>
                  <a:srgbClr val="0000FF"/>
                </a:solidFill>
              </a:rPr>
              <a:t>Упражнение на развитие </a:t>
            </a:r>
          </a:p>
          <a:p>
            <a:pPr algn="ctr"/>
            <a:r>
              <a:rPr lang="ru-RU" sz="3600" dirty="0" smtClean="0">
                <a:solidFill>
                  <a:srgbClr val="0000FF"/>
                </a:solidFill>
              </a:rPr>
              <a:t>            коммуникативных  навыков  «Зеркало» </a:t>
            </a:r>
            <a:endParaRPr lang="ru-RU" sz="3600" dirty="0">
              <a:solidFill>
                <a:srgbClr val="0000FF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9117"/>
          <a:stretch>
            <a:fillRect/>
          </a:stretch>
        </p:blipFill>
        <p:spPr>
          <a:xfrm>
            <a:off x="4429124" y="2071678"/>
            <a:ext cx="4308250" cy="439133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787" t="8863" b="2958"/>
          <a:stretch>
            <a:fillRect/>
          </a:stretch>
        </p:blipFill>
        <p:spPr>
          <a:xfrm>
            <a:off x="214282" y="2000240"/>
            <a:ext cx="4214842" cy="448080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3613760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4290120" y="1378997"/>
            <a:ext cx="4746376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73050" lvl="0" indent="-273050" eaLnBrk="0" hangingPunct="0">
              <a:buClr>
                <a:srgbClr val="0BD0D9"/>
              </a:buClr>
              <a:buSzPct val="95000"/>
              <a:buFont typeface="Wingdings 2" pitchFamily="18" charset="2"/>
              <a:buChar char=""/>
            </a:pPr>
            <a:r>
              <a:rPr lang="ru-RU" sz="2400" b="1" dirty="0">
                <a:solidFill>
                  <a:srgbClr val="0000FF"/>
                </a:solidFill>
              </a:rPr>
              <a:t>Положительно влияет на обменные процессы, играющие важную роль в кровоснабжении, в том числе и легочной </a:t>
            </a:r>
            <a:r>
              <a:rPr lang="ru-RU" sz="2400" b="1" dirty="0" smtClean="0">
                <a:solidFill>
                  <a:srgbClr val="0000FF"/>
                </a:solidFill>
              </a:rPr>
              <a:t>ткани.</a:t>
            </a:r>
            <a:endParaRPr lang="ru-RU" sz="2400" b="1" dirty="0">
              <a:solidFill>
                <a:srgbClr val="0000FF"/>
              </a:solidFill>
            </a:endParaRPr>
          </a:p>
          <a:p>
            <a:pPr marL="273050" lvl="0" indent="-273050" eaLnBrk="0" hangingPunct="0">
              <a:buClr>
                <a:srgbClr val="0BD0D9"/>
              </a:buClr>
              <a:buSzPct val="95000"/>
              <a:buFont typeface="Wingdings 2" pitchFamily="18" charset="2"/>
              <a:buChar char=""/>
            </a:pPr>
            <a:r>
              <a:rPr lang="ru-RU" sz="2400" b="1" dirty="0">
                <a:solidFill>
                  <a:srgbClr val="0000FF"/>
                </a:solidFill>
              </a:rPr>
              <a:t> Улучшает дренажную функцию </a:t>
            </a:r>
            <a:r>
              <a:rPr lang="ru-RU" sz="2400" b="1" dirty="0" smtClean="0">
                <a:solidFill>
                  <a:srgbClr val="0000FF"/>
                </a:solidFill>
              </a:rPr>
              <a:t>бронхов </a:t>
            </a:r>
            <a:r>
              <a:rPr lang="ru-RU" sz="2400" b="1" dirty="0">
                <a:solidFill>
                  <a:srgbClr val="0000FF"/>
                </a:solidFill>
              </a:rPr>
              <a:t>- восстанавливает нарушенное носовое </a:t>
            </a:r>
            <a:r>
              <a:rPr lang="ru-RU" sz="2400" b="1" dirty="0" smtClean="0">
                <a:solidFill>
                  <a:srgbClr val="0000FF"/>
                </a:solidFill>
              </a:rPr>
              <a:t>дыхание. </a:t>
            </a:r>
            <a:endParaRPr lang="ru-RU" sz="2400" b="1" dirty="0">
              <a:solidFill>
                <a:srgbClr val="0000FF"/>
              </a:solidFill>
            </a:endParaRPr>
          </a:p>
          <a:p>
            <a:pPr marL="273050" lvl="0" indent="-273050" eaLnBrk="0" hangingPunct="0">
              <a:buClr>
                <a:srgbClr val="0BD0D9"/>
              </a:buClr>
              <a:buSzPct val="95000"/>
              <a:buFont typeface="Wingdings 2" pitchFamily="18" charset="2"/>
              <a:buChar char=""/>
            </a:pPr>
            <a:r>
              <a:rPr lang="ru-RU" sz="2400" b="1" dirty="0">
                <a:solidFill>
                  <a:srgbClr val="0000FF"/>
                </a:solidFill>
              </a:rPr>
              <a:t>Способствует восстановлению нормального </a:t>
            </a:r>
            <a:r>
              <a:rPr lang="ru-RU" sz="2400" b="1" dirty="0" err="1">
                <a:solidFill>
                  <a:srgbClr val="0000FF"/>
                </a:solidFill>
              </a:rPr>
              <a:t>крово</a:t>
            </a:r>
            <a:r>
              <a:rPr lang="ru-RU" sz="2400" b="1" dirty="0">
                <a:solidFill>
                  <a:srgbClr val="0000FF"/>
                </a:solidFill>
              </a:rPr>
              <a:t> - и </a:t>
            </a:r>
            <a:r>
              <a:rPr lang="ru-RU" sz="2400" b="1" dirty="0" err="1" smtClean="0">
                <a:solidFill>
                  <a:srgbClr val="0000FF"/>
                </a:solidFill>
              </a:rPr>
              <a:t>лимфоснабжения</a:t>
            </a:r>
            <a:r>
              <a:rPr lang="ru-RU" sz="2400" b="1" dirty="0" smtClean="0">
                <a:solidFill>
                  <a:srgbClr val="0000FF"/>
                </a:solidFill>
              </a:rPr>
              <a:t>.</a:t>
            </a:r>
            <a:endParaRPr lang="ru-RU" sz="2400" b="1" dirty="0">
              <a:solidFill>
                <a:srgbClr val="0000FF"/>
              </a:solidFill>
            </a:endParaRPr>
          </a:p>
          <a:p>
            <a:pPr marL="273050" lvl="0" indent="-273050" eaLnBrk="0" hangingPunct="0">
              <a:buClr>
                <a:srgbClr val="0BD0D9"/>
              </a:buClr>
              <a:buSzPct val="95000"/>
              <a:buFont typeface="Wingdings 2" pitchFamily="18" charset="2"/>
              <a:buChar char=""/>
            </a:pPr>
            <a:r>
              <a:rPr lang="ru-RU" sz="2400" b="1" dirty="0">
                <a:solidFill>
                  <a:srgbClr val="0000FF"/>
                </a:solidFill>
              </a:rPr>
              <a:t> Повышает общую сопротивляемость организма 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39552" y="404664"/>
            <a:ext cx="71757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                            </a:t>
            </a:r>
            <a:r>
              <a:rPr lang="ru-RU" sz="3600" dirty="0" smtClean="0">
                <a:solidFill>
                  <a:srgbClr val="0000FF"/>
                </a:solidFill>
              </a:rPr>
              <a:t>Дыхательная гимнастика</a:t>
            </a:r>
            <a:endParaRPr lang="ru-RU" sz="3600" dirty="0">
              <a:solidFill>
                <a:srgbClr val="0000FF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883" t="7921"/>
          <a:stretch>
            <a:fillRect/>
          </a:stretch>
        </p:blipFill>
        <p:spPr>
          <a:xfrm>
            <a:off x="285720" y="2071678"/>
            <a:ext cx="3839832" cy="428454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8" name="TextBox 7"/>
          <p:cNvSpPr txBox="1"/>
          <p:nvPr/>
        </p:nvSpPr>
        <p:spPr>
          <a:xfrm>
            <a:off x="539552" y="1331476"/>
            <a:ext cx="3586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/>
              <a:t>Игра с мыльными пузырями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xmlns="" val="12157758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F:\IMG-20220923-WA0034.jpg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9383" r="8615"/>
          <a:stretch>
            <a:fillRect/>
          </a:stretch>
        </p:blipFill>
        <p:spPr bwMode="auto">
          <a:xfrm>
            <a:off x="285720" y="2214554"/>
            <a:ext cx="4308190" cy="371477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Объект 2"/>
          <p:cNvSpPr txBox="1">
            <a:spLocks/>
          </p:cNvSpPr>
          <p:nvPr/>
        </p:nvSpPr>
        <p:spPr>
          <a:xfrm>
            <a:off x="1115616" y="764704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2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4864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82296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09728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389888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664208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96596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28600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587752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/>
            <a:endParaRPr lang="ru-RU" dirty="0"/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4786314" y="2357430"/>
            <a:ext cx="2714644" cy="571504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7" name="TextBox 6"/>
          <p:cNvSpPr txBox="1"/>
          <p:nvPr/>
        </p:nvSpPr>
        <p:spPr>
          <a:xfrm>
            <a:off x="1643042" y="500042"/>
            <a:ext cx="571504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 smtClean="0">
                <a:solidFill>
                  <a:srgbClr val="0000FF"/>
                </a:solidFill>
              </a:rPr>
              <a:t>Упражнение «Пинг-понг»</a:t>
            </a:r>
            <a:endParaRPr lang="ru-RU" sz="3600" dirty="0">
              <a:solidFill>
                <a:srgbClr val="0000FF"/>
              </a:solidFill>
            </a:endParaRPr>
          </a:p>
        </p:txBody>
      </p:sp>
      <p:pic>
        <p:nvPicPr>
          <p:cNvPr id="2051" name="Picture 3" descr="F:\IMG-20220923-WA0035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15303" r="17379"/>
          <a:stretch>
            <a:fillRect/>
          </a:stretch>
        </p:blipFill>
        <p:spPr bwMode="auto">
          <a:xfrm>
            <a:off x="4714876" y="2214554"/>
            <a:ext cx="4071966" cy="372928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4420129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D:\Аттестация документы\shpr_kopiya_kopija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297084" y="5157192"/>
            <a:ext cx="1846915" cy="170080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500167" y="3429000"/>
            <a:ext cx="5286412" cy="1714512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4098" name="Picture 2" descr="F:\IMG-20220923-WA0033.jpg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r="19768"/>
          <a:stretch>
            <a:fillRect/>
          </a:stretch>
        </p:blipFill>
        <p:spPr bwMode="auto">
          <a:xfrm>
            <a:off x="1285852" y="1214422"/>
            <a:ext cx="6028152" cy="472907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1285853" y="500042"/>
            <a:ext cx="585791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 smtClean="0">
                <a:solidFill>
                  <a:srgbClr val="0000FF"/>
                </a:solidFill>
              </a:rPr>
              <a:t>Упражнение «Найди шарик»</a:t>
            </a:r>
            <a:endParaRPr lang="ru-RU" sz="3600" dirty="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9873621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Воздушный поток">
  <a:themeElements>
    <a:clrScheme name="Горизонт">
      <a:dk1>
        <a:srgbClr val="000000"/>
      </a:dk1>
      <a:lt1>
        <a:srgbClr val="FFFFFF"/>
      </a:lt1>
      <a:dk2>
        <a:srgbClr val="1F2123"/>
      </a:dk2>
      <a:lt2>
        <a:srgbClr val="DC9E1F"/>
      </a:lt2>
      <a:accent1>
        <a:srgbClr val="7E97AD"/>
      </a:accent1>
      <a:accent2>
        <a:srgbClr val="CC8E60"/>
      </a:accent2>
      <a:accent3>
        <a:srgbClr val="7A6A60"/>
      </a:accent3>
      <a:accent4>
        <a:srgbClr val="B4936D"/>
      </a:accent4>
      <a:accent5>
        <a:srgbClr val="67787B"/>
      </a:accent5>
      <a:accent6>
        <a:srgbClr val="9D936F"/>
      </a:accent6>
      <a:hlink>
        <a:srgbClr val="646464"/>
      </a:hlink>
      <a:folHlink>
        <a:srgbClr val="969696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2242</TotalTime>
  <Words>370</Words>
  <Application>Microsoft Office PowerPoint</Application>
  <PresentationFormat>Экран (4:3)</PresentationFormat>
  <Paragraphs>66</Paragraphs>
  <Slides>17</Slides>
  <Notes>4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8" baseType="lpstr">
      <vt:lpstr>Воздушный поток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        Упражнение с крышками</vt:lpstr>
      <vt:lpstr>Упражнение  «Колодец»</vt:lpstr>
      <vt:lpstr>Упражнение  «Бегемот»</vt:lpstr>
      <vt:lpstr>Лего - конструирование</vt:lpstr>
      <vt:lpstr>Слайд 15</vt:lpstr>
      <vt:lpstr>Слайд 16</vt:lpstr>
      <vt:lpstr>Слайд 17</vt:lpstr>
    </vt:vector>
  </TitlesOfParts>
  <Company>Hewlett-Packard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Елена</dc:creator>
  <cp:lastModifiedBy>User</cp:lastModifiedBy>
  <cp:revision>173</cp:revision>
  <dcterms:created xsi:type="dcterms:W3CDTF">2012-08-12T16:04:58Z</dcterms:created>
  <dcterms:modified xsi:type="dcterms:W3CDTF">2022-09-26T06:01:50Z</dcterms:modified>
</cp:coreProperties>
</file>