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312" r:id="rId2"/>
    <p:sldId id="311" r:id="rId3"/>
    <p:sldId id="292" r:id="rId4"/>
    <p:sldId id="287" r:id="rId5"/>
    <p:sldId id="277" r:id="rId6"/>
    <p:sldId id="305" r:id="rId7"/>
    <p:sldId id="306" r:id="rId8"/>
    <p:sldId id="300" r:id="rId9"/>
    <p:sldId id="304" r:id="rId10"/>
    <p:sldId id="293" r:id="rId11"/>
    <p:sldId id="307" r:id="rId12"/>
    <p:sldId id="308" r:id="rId13"/>
    <p:sldId id="309" r:id="rId14"/>
    <p:sldId id="310" r:id="rId15"/>
    <p:sldId id="302" r:id="rId16"/>
    <p:sldId id="301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9933"/>
    <a:srgbClr val="66FFCC"/>
    <a:srgbClr val="009900"/>
    <a:srgbClr val="FF00FF"/>
    <a:srgbClr val="FF6600"/>
    <a:srgbClr val="CC00CC"/>
    <a:srgbClr val="808000"/>
    <a:srgbClr val="B2B2B2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73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506D-DA8D-4499-9784-19EB3CA8ABCA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D7E55-7105-4216-A4DB-14BEE9A5A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7E55-7105-4216-A4DB-14BEE9A5AC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70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7E55-7105-4216-A4DB-14BEE9A5AC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35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7E55-7105-4216-A4DB-14BEE9A5AC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43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7E55-7105-4216-A4DB-14BEE9A5AC9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DED2B-65FE-4829-B239-68CF392774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7F46D-BFF8-43B3-BF38-F3B5C008D40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636A2-CD72-4058-8F3A-280E274794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1CC20-BC6F-4A26-BBF0-E41197037C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FACC-C17C-4E83-B361-8963CCFD92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8AB5-EA17-46E9-A820-827A43328C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7D20F-5BE5-4B71-9878-98F7BFDD13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8004D-BBE2-4401-B0D1-C3F696ACDA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7E08-6546-4AA9-B641-73786B8672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E95D9-18CE-4868-A98A-FC8D0EA1BB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F8F1-2593-4FDB-94E0-B63DA5890B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F03F6FD-8BFB-4D08-9380-EC51ED74D5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Муниципальное бюджетное дошкольное образовательное учреждение детский сад № 39 «Аистенок»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</a:rPr>
              <a:t>Абинский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район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4" name="Picture 2" descr="D:\Аттестация документы\shpr_kopiya_kop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3535" y="3656753"/>
            <a:ext cx="4143372" cy="322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1500174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Игровые технологии в работе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с родителями по социально-коммуникативному развитию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(в том числе с ОВЗ) в рамках деятельности Консультационного центра ДОО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643446"/>
            <a:ext cx="4857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Малинка Наталия Геннадиевна,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воспитатель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0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571480"/>
            <a:ext cx="1357322" cy="428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332656"/>
            <a:ext cx="6552728" cy="1224136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2860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		</a:t>
            </a:r>
            <a:r>
              <a:rPr lang="ru-RU" sz="3600" dirty="0" smtClean="0">
                <a:solidFill>
                  <a:srgbClr val="0000FF"/>
                </a:solidFill>
              </a:rPr>
              <a:t>Пальчиковая гимнастика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75" t="14377" r="13288"/>
          <a:stretch>
            <a:fillRect/>
          </a:stretch>
        </p:blipFill>
        <p:spPr>
          <a:xfrm>
            <a:off x="1071538" y="4286256"/>
            <a:ext cx="3286148" cy="225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0" r="23165" b="3695"/>
          <a:stretch>
            <a:fillRect/>
          </a:stretch>
        </p:blipFill>
        <p:spPr>
          <a:xfrm>
            <a:off x="4659952" y="2643182"/>
            <a:ext cx="4484048" cy="382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4016" y="1205463"/>
            <a:ext cx="4380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srgbClr val="0000FF"/>
                </a:solidFill>
              </a:rPr>
              <a:t>Воздействует на биологически активные точки </a:t>
            </a:r>
            <a:r>
              <a:rPr lang="ru-RU" sz="2000" dirty="0" smtClean="0">
                <a:solidFill>
                  <a:srgbClr val="0000FF"/>
                </a:solidFill>
              </a:rPr>
              <a:t>организма.</a:t>
            </a:r>
            <a:endParaRPr lang="ru-RU" sz="2000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srgbClr val="0000FF"/>
                </a:solidFill>
              </a:rPr>
              <a:t>Стимулирует речевые зоны коры головного </a:t>
            </a:r>
            <a:r>
              <a:rPr lang="ru-RU" sz="2000" dirty="0" smtClean="0">
                <a:solidFill>
                  <a:srgbClr val="0000FF"/>
                </a:solidFill>
              </a:rPr>
              <a:t>мозга.</a:t>
            </a:r>
            <a:endParaRPr lang="ru-RU" sz="2000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srgbClr val="0000FF"/>
                </a:solidFill>
              </a:rPr>
              <a:t>Способствует лечению внутренних органов, нормализует работу организма в </a:t>
            </a:r>
            <a:r>
              <a:rPr lang="ru-RU" sz="2000" dirty="0" smtClean="0">
                <a:solidFill>
                  <a:srgbClr val="0000FF"/>
                </a:solidFill>
              </a:rPr>
              <a:t>целом.</a:t>
            </a:r>
            <a:endParaRPr lang="ru-RU" sz="2000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srgbClr val="0000FF"/>
                </a:solidFill>
              </a:rPr>
              <a:t>Развивает мелкую моторику </a:t>
            </a:r>
            <a:r>
              <a:rPr lang="ru-RU" sz="2000" dirty="0" smtClean="0">
                <a:solidFill>
                  <a:srgbClr val="0000FF"/>
                </a:solidFill>
              </a:rPr>
              <a:t>рук.</a:t>
            </a:r>
            <a:endParaRPr lang="ru-RU" sz="2000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000" dirty="0">
                <a:solidFill>
                  <a:srgbClr val="0000FF"/>
                </a:solidFill>
              </a:rPr>
              <a:t>Развивает память, внимание, связную </a:t>
            </a:r>
            <a:r>
              <a:rPr lang="ru-RU" sz="2000" dirty="0" smtClean="0">
                <a:solidFill>
                  <a:srgbClr val="0000FF"/>
                </a:solidFill>
              </a:rPr>
              <a:t>речь.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52" y="190363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</a:t>
            </a:r>
            <a:r>
              <a:rPr lang="ru-RU" sz="2000" dirty="0" smtClean="0"/>
              <a:t>Метод   Су-</a:t>
            </a:r>
            <a:r>
              <a:rPr lang="ru-RU" sz="2000" dirty="0" err="1" smtClean="0"/>
              <a:t>Джок</a:t>
            </a:r>
            <a:r>
              <a:rPr lang="ru-RU" sz="2000" dirty="0" smtClean="0"/>
              <a:t>  - терапии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511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6397201" cy="115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с крышками</a:t>
            </a:r>
            <a:endParaRPr lang="ru-RU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IMG-20220923-WA0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2"/>
          <a:stretch>
            <a:fillRect/>
          </a:stretch>
        </p:blipFill>
        <p:spPr bwMode="auto">
          <a:xfrm>
            <a:off x="4857752" y="2214554"/>
            <a:ext cx="4106736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000240"/>
            <a:ext cx="4714908" cy="39290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Пальчики, как ножки, помчались по дорожке,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Башмачки надели, ходят еле-еле.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Погуляйте не спеша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погода хороша!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 прошёл, блестят дорожки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промокнут наши ножки!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5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6613225" cy="9361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«Колодец»</a:t>
            </a:r>
            <a:endParaRPr lang="ru-RU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IMG-20220923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46"/>
          <a:stretch>
            <a:fillRect/>
          </a:stretch>
        </p:blipFill>
        <p:spPr bwMode="auto">
          <a:xfrm>
            <a:off x="5072066" y="1500174"/>
            <a:ext cx="3098004" cy="453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4432006" cy="46662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чудесная вода и прохладная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течет, не убегает.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Ключ, родник ее питает.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вода стоит и ждет.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- кто-нибудь придет.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 спешит к нему народец 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нужен нам….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(колодец)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9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"/>
            <a:ext cx="7524328" cy="980727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 «Бегемот»</a:t>
            </a:r>
            <a:endParaRPr lang="ru-RU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F:\IMG-20220923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05"/>
          <a:stretch>
            <a:fillRect/>
          </a:stretch>
        </p:blipFill>
        <p:spPr bwMode="auto">
          <a:xfrm>
            <a:off x="6084168" y="1268760"/>
            <a:ext cx="2631236" cy="466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2348880"/>
            <a:ext cx="3024336" cy="27843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малютка бегемот мой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платок,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жуёт.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объелся, ой-ой-ой, стал живот совсем большой.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F:\IMG-20220923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36304" cy="473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7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015186" cy="648071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конструирование</a:t>
            </a:r>
            <a:endParaRPr lang="ru-RU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IMG-20220923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46201"/>
            <a:ext cx="3887292" cy="496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69" y="1214423"/>
            <a:ext cx="3719611" cy="503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09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714488"/>
            <a:ext cx="2500330" cy="714380"/>
          </a:xfrm>
        </p:spPr>
        <p:txBody>
          <a:bodyPr/>
          <a:lstStyle/>
          <a:p>
            <a:pPr marL="0" indent="0">
              <a:buNone/>
            </a:pPr>
            <a:endParaRPr lang="ru-RU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D:\Аттестация документы\WhatsApp Image 2022-01-28 at 07.54.29 — копия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4357718" cy="514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285860"/>
            <a:ext cx="3887862" cy="515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00FF"/>
                </a:solidFill>
              </a:rPr>
              <a:t>Лего-конструирование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394" y="50004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«</a:t>
            </a:r>
            <a:r>
              <a:rPr lang="ru-RU" sz="3600" dirty="0">
                <a:solidFill>
                  <a:srgbClr val="0000FF"/>
                </a:solidFill>
              </a:rPr>
              <a:t>Лучший способ сделать детей </a:t>
            </a:r>
            <a:r>
              <a:rPr lang="ru-RU" sz="3600" dirty="0" smtClean="0">
                <a:solidFill>
                  <a:srgbClr val="0000FF"/>
                </a:solidFill>
              </a:rPr>
              <a:t>хорошими - это </a:t>
            </a:r>
            <a:r>
              <a:rPr lang="ru-RU" sz="3600" dirty="0">
                <a:solidFill>
                  <a:srgbClr val="0000FF"/>
                </a:solidFill>
              </a:rPr>
              <a:t>сделать их </a:t>
            </a:r>
            <a:r>
              <a:rPr lang="ru-RU" sz="3600" dirty="0" smtClean="0">
                <a:solidFill>
                  <a:srgbClr val="0000FF"/>
                </a:solidFill>
              </a:rPr>
              <a:t>счастливыми»</a:t>
            </a:r>
            <a:endParaRPr lang="ru-RU" sz="3600" dirty="0">
              <a:solidFill>
                <a:srgbClr val="0000FF"/>
              </a:solidFill>
            </a:endParaRPr>
          </a:p>
          <a:p>
            <a:pPr algn="r"/>
            <a:r>
              <a:rPr lang="ru-RU" sz="3600" dirty="0">
                <a:solidFill>
                  <a:srgbClr val="0000FF"/>
                </a:solidFill>
              </a:rPr>
              <a:t>Оскар Уайльд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3071810"/>
            <a:ext cx="4929708" cy="348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22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00FF"/>
                </a:solidFill>
              </a:rPr>
              <a:t>Спасибо </a:t>
            </a:r>
            <a:endParaRPr lang="ru-RU" sz="5400" dirty="0" smtClean="0">
              <a:solidFill>
                <a:srgbClr val="0000FF"/>
              </a:solidFill>
            </a:endParaRPr>
          </a:p>
          <a:p>
            <a:pPr algn="ctr"/>
            <a:r>
              <a:rPr lang="ru-RU" sz="5400" smtClean="0">
                <a:solidFill>
                  <a:srgbClr val="0000FF"/>
                </a:solidFill>
              </a:rPr>
              <a:t>за внимание</a:t>
            </a:r>
            <a:r>
              <a:rPr lang="ru-RU" sz="5400" dirty="0">
                <a:solidFill>
                  <a:srgbClr val="0000FF"/>
                </a:solidFill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2857496"/>
            <a:ext cx="5112568" cy="345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22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357298"/>
            <a:ext cx="3946190" cy="528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533390"/>
            <a:ext cx="7464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Взаимодействие педагога и родителя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1" t="7268" r="30903"/>
          <a:stretch>
            <a:fillRect/>
          </a:stretch>
        </p:blipFill>
        <p:spPr>
          <a:xfrm>
            <a:off x="1857356" y="1628800"/>
            <a:ext cx="4929222" cy="4705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620688"/>
            <a:ext cx="445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3600" dirty="0" smtClean="0">
                <a:solidFill>
                  <a:srgbClr val="0000FF"/>
                </a:solidFill>
              </a:rPr>
              <a:t>Давайте поиграем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4" name="Picture 2" descr="D:\Аттестация документы\shpr_kopiya_kop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2766" y="4941168"/>
            <a:ext cx="2494140" cy="194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61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>
            <a:off x="5500694" y="1714488"/>
            <a:ext cx="157163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4214810" y="2428868"/>
            <a:ext cx="2928958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178827" y="1678769"/>
            <a:ext cx="1928826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964909" y="2107397"/>
            <a:ext cx="1857388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821769" y="3178967"/>
            <a:ext cx="285752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500166" y="2571744"/>
            <a:ext cx="3429024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919444" y="1081028"/>
            <a:ext cx="8809" cy="1275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14282" y="571480"/>
            <a:ext cx="2071670" cy="17859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</a:rPr>
              <a:t>1.Разработка правил проведения </a:t>
            </a:r>
            <a:r>
              <a:rPr lang="ru-RU" sz="2000" dirty="0" err="1" smtClean="0">
                <a:solidFill>
                  <a:schemeClr val="tx2"/>
                </a:solidFill>
              </a:rPr>
              <a:t>квест-игры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2500306"/>
            <a:ext cx="2143108" cy="2286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2.Составление интересного, захватывающего сценария, с хитроумными головоломками, викторинами, ролевыми сюжетами и т. п.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929198"/>
            <a:ext cx="2071702" cy="17145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dirty="0"/>
              <a:t>3.Разработка маршрута, по которому будет проходить команда</a:t>
            </a:r>
            <a:endParaRPr lang="ru-RU" dirty="0" smtClean="0">
              <a:solidFill>
                <a:schemeClr val="tx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6050" y="4643446"/>
            <a:ext cx="3214710" cy="20717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4.Определение способов получения командами заданий (например, можно раздать командам карты маршрута, зашифровать места прохождения головоломок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15074" y="4786322"/>
            <a:ext cx="2500330" cy="1857388"/>
          </a:xfrm>
          <a:prstGeom prst="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5.Продумывание системы оценки выполнения </a:t>
            </a:r>
            <a:r>
              <a:rPr lang="ru-RU" sz="2000" dirty="0" smtClean="0"/>
              <a:t> задания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2786058"/>
            <a:ext cx="242889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r>
              <a:rPr lang="ru-RU" dirty="0">
                <a:solidFill>
                  <a:schemeClr val="bg1"/>
                </a:solidFill>
              </a:rPr>
              <a:t>6.Обеспечение безопасности детей в ходе прохождения детьми маршрута и выполнения заданий</a:t>
            </a:r>
            <a:endParaRPr lang="ru-RU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72330" y="500042"/>
            <a:ext cx="1928826" cy="214314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 </a:t>
            </a:r>
            <a:r>
              <a:rPr lang="ru-RU" dirty="0" smtClean="0"/>
              <a:t>7.Оформление </a:t>
            </a:r>
            <a:r>
              <a:rPr lang="ru-RU" dirty="0"/>
              <a:t>и подбор необходимого игрового материала (правил, заданий и т. п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00364" y="214290"/>
            <a:ext cx="285752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Алгоритм подготовки </a:t>
            </a:r>
            <a:r>
              <a:rPr lang="ru-RU" sz="2400" b="1" dirty="0" err="1" smtClean="0">
                <a:solidFill>
                  <a:schemeClr val="bg1"/>
                </a:solidFill>
              </a:rPr>
              <a:t>квест-игры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355109"/>
            <a:ext cx="66247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dirty="0" smtClean="0">
                <a:solidFill>
                  <a:srgbClr val="0000FF"/>
                </a:solidFill>
              </a:rPr>
              <a:t>Спрятанная подсказка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 descr="F:\IMG_20220530_172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8" r="3464"/>
          <a:stretch>
            <a:fillRect/>
          </a:stretch>
        </p:blipFill>
        <p:spPr bwMode="auto">
          <a:xfrm>
            <a:off x="500034" y="2000240"/>
            <a:ext cx="3786214" cy="3652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928802"/>
            <a:ext cx="4104456" cy="373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2585323"/>
            <a:ext cx="8501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98866" y="397074"/>
            <a:ext cx="982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         </a:t>
            </a:r>
            <a:r>
              <a:rPr lang="ru-RU" sz="3600" dirty="0" smtClean="0">
                <a:solidFill>
                  <a:srgbClr val="0000FF"/>
                </a:solidFill>
              </a:rPr>
              <a:t>Упражнение на развитие 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            коммуникативных  навыков  «Зеркало» 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17"/>
          <a:stretch>
            <a:fillRect/>
          </a:stretch>
        </p:blipFill>
        <p:spPr>
          <a:xfrm>
            <a:off x="4429124" y="2071678"/>
            <a:ext cx="4308250" cy="439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" t="8863" b="2958"/>
          <a:stretch>
            <a:fillRect/>
          </a:stretch>
        </p:blipFill>
        <p:spPr>
          <a:xfrm>
            <a:off x="214282" y="2000240"/>
            <a:ext cx="4214842" cy="448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13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0120" y="1378997"/>
            <a:ext cx="4746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rgbClr val="0000FF"/>
                </a:solidFill>
              </a:rPr>
              <a:t>Положительно влияет на обменные процессы, играющие важную роль в кровоснабжении, в том числе и легочной </a:t>
            </a:r>
            <a:r>
              <a:rPr lang="ru-RU" sz="2400" b="1" dirty="0" smtClean="0">
                <a:solidFill>
                  <a:srgbClr val="0000FF"/>
                </a:solidFill>
              </a:rPr>
              <a:t>ткани.</a:t>
            </a:r>
            <a:endParaRPr lang="ru-RU" sz="2400" b="1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rgbClr val="0000FF"/>
                </a:solidFill>
              </a:rPr>
              <a:t> Улучшает дренажную функцию </a:t>
            </a:r>
            <a:r>
              <a:rPr lang="ru-RU" sz="2400" b="1" dirty="0" smtClean="0">
                <a:solidFill>
                  <a:srgbClr val="0000FF"/>
                </a:solidFill>
              </a:rPr>
              <a:t>бронхов </a:t>
            </a:r>
            <a:r>
              <a:rPr lang="ru-RU" sz="2400" b="1" dirty="0">
                <a:solidFill>
                  <a:srgbClr val="0000FF"/>
                </a:solidFill>
              </a:rPr>
              <a:t>- восстанавливает нарушенное носовое </a:t>
            </a:r>
            <a:r>
              <a:rPr lang="ru-RU" sz="2400" b="1" dirty="0" smtClean="0">
                <a:solidFill>
                  <a:srgbClr val="0000FF"/>
                </a:solidFill>
              </a:rPr>
              <a:t>дыхание. </a:t>
            </a:r>
            <a:endParaRPr lang="ru-RU" sz="2400" b="1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rgbClr val="0000FF"/>
                </a:solidFill>
              </a:rPr>
              <a:t>Способствует восстановлению нормального </a:t>
            </a:r>
            <a:r>
              <a:rPr lang="ru-RU" sz="2400" b="1" dirty="0" err="1">
                <a:solidFill>
                  <a:srgbClr val="0000FF"/>
                </a:solidFill>
              </a:rPr>
              <a:t>крово</a:t>
            </a:r>
            <a:r>
              <a:rPr lang="ru-RU" sz="2400" b="1" dirty="0">
                <a:solidFill>
                  <a:srgbClr val="0000FF"/>
                </a:solidFill>
              </a:rPr>
              <a:t> - и </a:t>
            </a:r>
            <a:r>
              <a:rPr lang="ru-RU" sz="2400" b="1" dirty="0" err="1" smtClean="0">
                <a:solidFill>
                  <a:srgbClr val="0000FF"/>
                </a:solidFill>
              </a:rPr>
              <a:t>лимфоснабжения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 marL="273050" lvl="0" indent="-273050" eaLnBrk="0" hangingPunct="0"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b="1" dirty="0">
                <a:solidFill>
                  <a:srgbClr val="0000FF"/>
                </a:solidFill>
              </a:rPr>
              <a:t> Повышает общую сопротивляемость организма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17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sz="3600" dirty="0" smtClean="0">
                <a:solidFill>
                  <a:srgbClr val="0000FF"/>
                </a:solidFill>
              </a:rPr>
              <a:t>Дыхательная гимнастика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" t="7921"/>
          <a:stretch>
            <a:fillRect/>
          </a:stretch>
        </p:blipFill>
        <p:spPr>
          <a:xfrm>
            <a:off x="285720" y="2071678"/>
            <a:ext cx="3839832" cy="428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1331476"/>
            <a:ext cx="35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Игра с мыльными пузырями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157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-20220923-WA00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383" r="8615"/>
          <a:stretch>
            <a:fillRect/>
          </a:stretch>
        </p:blipFill>
        <p:spPr bwMode="auto">
          <a:xfrm>
            <a:off x="285720" y="2214554"/>
            <a:ext cx="4308190" cy="37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115616" y="764704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6314" y="2357430"/>
            <a:ext cx="2714644" cy="5715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50004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Упражнение «Пинг-понг»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2051" name="Picture 3" descr="F:\IMG-20220923-WA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03" r="17379"/>
          <a:stretch>
            <a:fillRect/>
          </a:stretch>
        </p:blipFill>
        <p:spPr bwMode="auto">
          <a:xfrm>
            <a:off x="4714876" y="2214554"/>
            <a:ext cx="4071966" cy="372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20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ттестация документы\shpr_kopiya_kop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084" y="5157192"/>
            <a:ext cx="1846915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7" y="3429000"/>
            <a:ext cx="5286412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IMG-20220923-WA00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68"/>
          <a:stretch>
            <a:fillRect/>
          </a:stretch>
        </p:blipFill>
        <p:spPr bwMode="auto">
          <a:xfrm>
            <a:off x="1285852" y="1214422"/>
            <a:ext cx="6028152" cy="472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5853" y="50004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Упражнение «Найди шарик»</a:t>
            </a: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3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370</Words>
  <Application>Microsoft Office PowerPoint</Application>
  <PresentationFormat>Экран (4:3)</PresentationFormat>
  <Paragraphs>66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Упражнение с крышками</vt:lpstr>
      <vt:lpstr>Упражнение  «Колодец»</vt:lpstr>
      <vt:lpstr>Упражнение  «Бегемот»</vt:lpstr>
      <vt:lpstr>Лего - конструирование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173</cp:revision>
  <dcterms:created xsi:type="dcterms:W3CDTF">2012-08-12T16:04:58Z</dcterms:created>
  <dcterms:modified xsi:type="dcterms:W3CDTF">2022-09-26T06:01:50Z</dcterms:modified>
</cp:coreProperties>
</file>