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64" r:id="rId4"/>
    <p:sldId id="258" r:id="rId5"/>
    <p:sldId id="260" r:id="rId6"/>
    <p:sldId id="259" r:id="rId7"/>
    <p:sldId id="268" r:id="rId8"/>
    <p:sldId id="261" r:id="rId9"/>
    <p:sldId id="267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FF"/>
    <a:srgbClr val="66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893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8A30EF-B3BD-4D0D-A5C5-ECBC376BCA78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55CACF-B732-421C-B889-288A724252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58932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Алина\Desktop\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7880" r="33112" b="5760"/>
          <a:stretch/>
        </p:blipFill>
        <p:spPr bwMode="auto">
          <a:xfrm>
            <a:off x="0" y="0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021880" y="2204864"/>
            <a:ext cx="8105554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i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Семинар-практикум «Развиваемся, играя» </a:t>
            </a:r>
            <a:endParaRPr lang="ru-RU" sz="2400" b="1" i="1" dirty="0" smtClean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 </a:t>
            </a:r>
            <a:r>
              <a:rPr lang="ru-RU" sz="2400" b="1" i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выездном режиме для родителей </a:t>
            </a:r>
            <a:endParaRPr lang="ru-RU" sz="2400" b="1" i="1" dirty="0" smtClean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детей </a:t>
            </a:r>
            <a:r>
              <a:rPr lang="ru-RU" sz="2400" b="1" i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раннего возраста</a:t>
            </a:r>
            <a:endParaRPr lang="ru-RU" sz="2400" i="1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r>
              <a:rPr lang="ru-RU" sz="2400" dirty="0"/>
              <a:t> </a:t>
            </a:r>
            <a:r>
              <a:rPr lang="en-US" sz="2400" dirty="0" smtClean="0"/>
              <a:t>                                                                                    </a:t>
            </a:r>
            <a:endParaRPr lang="ru-RU" sz="2400" dirty="0" smtClean="0"/>
          </a:p>
          <a:p>
            <a:pPr algn="ctr"/>
            <a:endParaRPr lang="ru-RU" sz="2400" dirty="0"/>
          </a:p>
          <a:p>
            <a:pPr algn="ctr"/>
            <a:r>
              <a:rPr lang="en-US" sz="2400" dirty="0" smtClean="0"/>
              <a:t>       </a:t>
            </a:r>
            <a:r>
              <a:rPr lang="ru-RU" sz="2400" dirty="0" smtClean="0"/>
              <a:t>                                                                      </a:t>
            </a:r>
          </a:p>
          <a:p>
            <a:pPr algn="r"/>
            <a:r>
              <a:rPr lang="ru-RU" sz="2400" dirty="0"/>
              <a:t> </a:t>
            </a:r>
            <a:r>
              <a:rPr lang="ru-RU" sz="2400" dirty="0" smtClean="0"/>
              <a:t>                                                                                           </a:t>
            </a:r>
            <a:r>
              <a:rPr lang="ru-RU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Подготовил</a:t>
            </a:r>
            <a:r>
              <a:rPr lang="ru-RU" i="1" dirty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:</a:t>
            </a:r>
          </a:p>
          <a:p>
            <a:pPr algn="r"/>
            <a:r>
              <a:rPr lang="en-US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                                                           </a:t>
            </a:r>
            <a:r>
              <a:rPr lang="ru-RU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Гагина </a:t>
            </a:r>
            <a:r>
              <a:rPr lang="ru-RU" i="1" dirty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Вера </a:t>
            </a:r>
            <a:r>
              <a:rPr lang="ru-RU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Александровна,           </a:t>
            </a:r>
          </a:p>
          <a:p>
            <a:pPr algn="r"/>
            <a:r>
              <a:rPr lang="ru-RU" i="1" dirty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                                                   воспитатель МБДОУ ЦРР –        </a:t>
            </a:r>
          </a:p>
          <a:p>
            <a:pPr algn="r"/>
            <a:r>
              <a:rPr lang="ru-RU" i="1" dirty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                                                    детского сада № 37</a:t>
            </a:r>
          </a:p>
          <a:p>
            <a:pPr algn="r"/>
            <a:r>
              <a:rPr lang="ru-RU" sz="2400" dirty="0" smtClean="0">
                <a:solidFill>
                  <a:srgbClr val="002060"/>
                </a:solidFill>
              </a:rPr>
              <a:t> 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357422" y="357166"/>
            <a:ext cx="6572296" cy="1143008"/>
          </a:xfrm>
          <a:prstGeom prst="rect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i="1" dirty="0" smtClean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МУНИЦИПАЛЬНОЕ БЮДЖЕТНОЕ ДОШКОЛЬНОЕ ОБРАЗОВАТЕЛЬНОЕ УЧРЕЖДЕНИЕ ЦЕНТР РАЗВИТИЯ РЕБЕНКА – ДЕТСКИЙ САД № 37 МУНИЦИПАЛЬНОГО ОБРАЗОВАНИЯ АБИНСКИЙ РАЙОН</a:t>
            </a:r>
            <a:endParaRPr lang="ru-RU" sz="1400" b="1" dirty="0" smtClean="0">
              <a:solidFill>
                <a:srgbClr val="0000FF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6" name="Рисунок 5"/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36068" b="70573" l="18960" r="36091">
                        <a14:foregroundMark x1="23280" y1="45964" x2="23280" y2="45964"/>
                        <a14:foregroundMark x1="25329" y1="43359" x2="25329" y2="43359"/>
                        <a14:foregroundMark x1="27672" y1="41406" x2="27672" y2="41406"/>
                        <a14:foregroundMark x1="30234" y1="42708" x2="30234" y2="42708"/>
                        <a14:foregroundMark x1="32357" y1="45833" x2="32357" y2="45833"/>
                        <a14:foregroundMark x1="33675" y1="50260" x2="33675" y2="50260"/>
                        <a14:foregroundMark x1="22035" y1="50130" x2="22035" y2="501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645" t="36826" r="64437" b="30108"/>
          <a:stretch/>
        </p:blipFill>
        <p:spPr bwMode="auto">
          <a:xfrm>
            <a:off x="785786" y="0"/>
            <a:ext cx="1970690" cy="230176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193271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12160" y="4108786"/>
            <a:ext cx="3131840" cy="2749214"/>
          </a:xfrm>
          <a:prstGeom prst="rect">
            <a:avLst/>
          </a:prstGeom>
        </p:spPr>
      </p:pic>
      <p:pic>
        <p:nvPicPr>
          <p:cNvPr id="5" name="Рисунок 4" descr="C:\Users\Алина\Desktop\3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7880" r="33112" b="5760"/>
          <a:stretch/>
        </p:blipFill>
        <p:spPr bwMode="auto">
          <a:xfrm>
            <a:off x="0" y="0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547664" y="0"/>
            <a:ext cx="7416824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ru-RU" sz="2000" i="1" dirty="0">
              <a:solidFill>
                <a:srgbClr val="0000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ru-RU" sz="2000" b="1" i="1" dirty="0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Цель</a:t>
            </a:r>
            <a:r>
              <a:rPr lang="ru-RU" sz="2000" i="1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r>
              <a:rPr lang="ru-RU" sz="2000" i="1" dirty="0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i="1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способствовать установлению тесного контакта мамы с малышом посредством совместного выполнения игр  и упражнений</a:t>
            </a:r>
            <a:r>
              <a:rPr lang="ru-RU" sz="2000" i="1" dirty="0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algn="just"/>
            <a:endParaRPr lang="ru-RU" sz="2000" i="1" dirty="0">
              <a:solidFill>
                <a:srgbClr val="0000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ru-RU" sz="2000" b="1" i="1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Структура проведения встречи</a:t>
            </a:r>
            <a:r>
              <a:rPr lang="ru-RU" sz="2000" b="1" i="1" dirty="0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algn="just"/>
            <a:r>
              <a:rPr lang="ru-RU" sz="2000" i="1" dirty="0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1.«</a:t>
            </a:r>
            <a:r>
              <a:rPr lang="ru-RU" sz="2000" i="1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Общий круг</a:t>
            </a:r>
            <a:r>
              <a:rPr lang="ru-RU" sz="2000" i="1" dirty="0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»;</a:t>
            </a:r>
          </a:p>
          <a:p>
            <a:pPr algn="just"/>
            <a:r>
              <a:rPr lang="ru-RU" sz="2000" i="1" dirty="0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2.Создание </a:t>
            </a:r>
            <a:r>
              <a:rPr lang="ru-RU" sz="2000" i="1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мотивации (проблемной ситуации) для дальнейшей </a:t>
            </a:r>
            <a:r>
              <a:rPr lang="ru-RU" sz="2000" i="1" dirty="0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деятельности;</a:t>
            </a:r>
            <a:endParaRPr lang="ru-RU" sz="2000" i="1" dirty="0">
              <a:solidFill>
                <a:srgbClr val="0000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ru-RU" sz="2000" i="1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Планирование деятельности (что будем делать? Как? Что нам для этого необходимо</a:t>
            </a:r>
            <a:r>
              <a:rPr lang="ru-RU" sz="2000" i="1" dirty="0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?);</a:t>
            </a:r>
            <a:endParaRPr lang="ru-RU" sz="2000" i="1" dirty="0">
              <a:solidFill>
                <a:srgbClr val="0000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ru-RU" sz="2000" i="1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 Проведение игр и </a:t>
            </a:r>
            <a:r>
              <a:rPr lang="ru-RU" sz="2000" i="1" dirty="0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упражнений;</a:t>
            </a:r>
            <a:endParaRPr lang="ru-RU" sz="2000" i="1" dirty="0">
              <a:solidFill>
                <a:srgbClr val="0000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ru-RU" sz="2000" i="1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5. «Заключительный круг» (рефлексия</a:t>
            </a:r>
            <a:r>
              <a:rPr lang="ru-RU" sz="2000" i="1" dirty="0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); </a:t>
            </a:r>
          </a:p>
          <a:p>
            <a:pPr algn="just"/>
            <a:r>
              <a:rPr lang="ru-RU" sz="2000" i="1" dirty="0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  <a:r>
              <a:rPr lang="ru-RU" sz="2000" i="1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Заключительные пожелания специалиста.</a:t>
            </a:r>
          </a:p>
          <a:p>
            <a:endParaRPr lang="ru-RU" sz="2800" b="1" dirty="0">
              <a:ln w="1905"/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3271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Рисунок 32" descr="C:\Users\Алина\Desktop\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7880" r="33112" b="5760"/>
          <a:stretch/>
        </p:blipFill>
        <p:spPr bwMode="auto">
          <a:xfrm>
            <a:off x="0" y="0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37" name="Прямоугольник 36"/>
          <p:cNvSpPr/>
          <p:nvPr/>
        </p:nvSpPr>
        <p:spPr>
          <a:xfrm>
            <a:off x="1331640" y="260648"/>
            <a:ext cx="770485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Комплекс состоит из 5-6 игр и упражнений</a:t>
            </a:r>
            <a:r>
              <a:rPr lang="ru-RU" sz="2000" i="1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которые могут варьироваться и повторяться, например:</a:t>
            </a:r>
          </a:p>
          <a:p>
            <a:r>
              <a:rPr lang="ru-RU" sz="2000" b="1" i="1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встреча:</a:t>
            </a:r>
          </a:p>
          <a:p>
            <a:r>
              <a:rPr lang="ru-RU" sz="2000" i="1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Мишка-строитель (игра с кубиками);</a:t>
            </a:r>
          </a:p>
          <a:p>
            <a:r>
              <a:rPr lang="ru-RU" sz="2000" i="1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игра с предметами (действия с предметом по назначению);</a:t>
            </a:r>
          </a:p>
          <a:p>
            <a:r>
              <a:rPr lang="ru-RU" sz="2000" i="1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просовываем игрушку (через бумажную втулку);</a:t>
            </a:r>
          </a:p>
          <a:p>
            <a:r>
              <a:rPr lang="ru-RU" sz="2000" i="1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привет-пока (машем ручкой на приветствие и прощание);</a:t>
            </a:r>
          </a:p>
          <a:p>
            <a:r>
              <a:rPr lang="ru-RU" sz="2000" i="1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каталка (игра с игрушкой-каталкой);</a:t>
            </a:r>
          </a:p>
          <a:p>
            <a:r>
              <a:rPr lang="ru-RU" sz="2000" i="1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за мячом (прокатываем мяч и передвигаемся за ним</a:t>
            </a:r>
            <a:r>
              <a:rPr lang="ru-RU" sz="2000" i="1" dirty="0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).</a:t>
            </a:r>
            <a:endParaRPr lang="ru-RU" sz="2000" i="1" dirty="0">
              <a:solidFill>
                <a:srgbClr val="0000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7157"/>
          <a:stretch>
            <a:fillRect/>
          </a:stretch>
        </p:blipFill>
        <p:spPr>
          <a:xfrm>
            <a:off x="2555776" y="3212976"/>
            <a:ext cx="4017550" cy="33811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Алина\Desktop\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7880" r="33112" b="5760"/>
          <a:stretch/>
        </p:blipFill>
        <p:spPr bwMode="auto">
          <a:xfrm>
            <a:off x="0" y="0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403648" y="1"/>
            <a:ext cx="7740352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i="1" dirty="0" smtClean="0">
              <a:solidFill>
                <a:srgbClr val="0000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2000" b="1" i="1" dirty="0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 </a:t>
            </a:r>
            <a:r>
              <a:rPr lang="ru-RU" sz="2000" b="1" i="1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встреча</a:t>
            </a:r>
            <a:r>
              <a:rPr lang="ru-RU" sz="2000" b="1" i="1" dirty="0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endParaRPr lang="ru-RU" sz="2000" b="1" i="1" dirty="0">
              <a:solidFill>
                <a:srgbClr val="0000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2000" i="1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строим куличик (игра с песком);</a:t>
            </a:r>
          </a:p>
          <a:p>
            <a:r>
              <a:rPr lang="ru-RU" sz="2000" i="1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пальчики здороваются (соединяем пальчики);</a:t>
            </a:r>
          </a:p>
          <a:p>
            <a:r>
              <a:rPr lang="ru-RU" sz="2000" i="1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носим игрушку (с одного стульчика на другой);</a:t>
            </a:r>
          </a:p>
          <a:p>
            <a:r>
              <a:rPr lang="ru-RU" sz="2000" i="1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прячем игрушку (ищем);</a:t>
            </a:r>
          </a:p>
          <a:p>
            <a:r>
              <a:rPr lang="ru-RU" sz="2000" i="1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кормим Мишку (игра с </a:t>
            </a:r>
            <a:r>
              <a:rPr lang="ru-RU" sz="2000" i="1" dirty="0" err="1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посудкой</a:t>
            </a:r>
            <a:r>
              <a:rPr lang="ru-RU" sz="2000" i="1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);</a:t>
            </a:r>
          </a:p>
          <a:p>
            <a:r>
              <a:rPr lang="ru-RU" sz="2000" i="1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 за мячом (ползаем или ходим за </a:t>
            </a:r>
            <a:r>
              <a:rPr lang="ru-RU" sz="2000" i="1" dirty="0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мячом).</a:t>
            </a:r>
            <a:endParaRPr lang="ru-RU" sz="2000" i="1" dirty="0">
              <a:solidFill>
                <a:srgbClr val="0000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ru-RU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2924944"/>
            <a:ext cx="4014192" cy="347438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032"/>
          <a:stretch>
            <a:fillRect/>
          </a:stretch>
        </p:blipFill>
        <p:spPr>
          <a:xfrm>
            <a:off x="4692199" y="2924944"/>
            <a:ext cx="4272289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3271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Алина\Desktop\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7880" r="33112" b="5760"/>
          <a:stretch/>
        </p:blipFill>
        <p:spPr bwMode="auto">
          <a:xfrm>
            <a:off x="0" y="0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038446" y="0"/>
            <a:ext cx="810555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9592" y="332656"/>
            <a:ext cx="3840427" cy="288032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60032" y="332656"/>
            <a:ext cx="3840427" cy="288032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43808" y="3429000"/>
            <a:ext cx="4128459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3271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Алина\Desktop\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7880" r="33112" b="5760"/>
          <a:stretch/>
        </p:blipFill>
        <p:spPr bwMode="auto">
          <a:xfrm>
            <a:off x="0" y="0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187624" y="0"/>
            <a:ext cx="763284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 встреча:</a:t>
            </a:r>
          </a:p>
          <a:p>
            <a:r>
              <a:rPr lang="ru-RU" sz="2000" i="1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пирамидка из стаканчиков (ставим один на другой пластиковые стаканчики);</a:t>
            </a:r>
          </a:p>
          <a:p>
            <a:r>
              <a:rPr lang="ru-RU" sz="2000" i="1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смотрим в окно (что там?);</a:t>
            </a:r>
          </a:p>
          <a:p>
            <a:r>
              <a:rPr lang="ru-RU" sz="2000" i="1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бумажные лоскутики (отрываем кусочки от листа бумаги);</a:t>
            </a:r>
          </a:p>
          <a:p>
            <a:r>
              <a:rPr lang="ru-RU" sz="2000" i="1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ножки топают по дорожке (пытаемся самостоятельно обуться);</a:t>
            </a:r>
          </a:p>
          <a:p>
            <a:r>
              <a:rPr lang="ru-RU" sz="2000" i="1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-кукла спит (качаем, а-а-а). </a:t>
            </a:r>
            <a:endParaRPr lang="ru-RU" sz="2400" b="1" i="1" dirty="0">
              <a:ln w="1905"/>
              <a:solidFill>
                <a:srgbClr val="00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4008" y="2852936"/>
            <a:ext cx="4248473" cy="352839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3814"/>
          <a:stretch>
            <a:fillRect/>
          </a:stretch>
        </p:blipFill>
        <p:spPr>
          <a:xfrm>
            <a:off x="179512" y="2852936"/>
            <a:ext cx="4176464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3271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Рисунок 32" descr="C:\Users\Алина\Desktop\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7880" r="33112" b="5760"/>
          <a:stretch/>
        </p:blipFill>
        <p:spPr bwMode="auto">
          <a:xfrm>
            <a:off x="0" y="0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37" name="Прямоугольник 36"/>
          <p:cNvSpPr/>
          <p:nvPr/>
        </p:nvSpPr>
        <p:spPr>
          <a:xfrm>
            <a:off x="1259632" y="260648"/>
            <a:ext cx="72728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Рубрика «</a:t>
            </a:r>
            <a:r>
              <a:rPr lang="ru-RU" b="1" i="1" dirty="0" err="1" smtClean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Самообразователь</a:t>
            </a:r>
            <a:r>
              <a:rPr lang="ru-RU" b="1" i="1" dirty="0" smtClean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 родителя»</a:t>
            </a:r>
            <a:endParaRPr lang="ru-RU" b="1" i="1" dirty="0" smtClean="0">
              <a:ln w="1905"/>
              <a:solidFill>
                <a:srgbClr val="00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ahoma" pitchFamily="34" charset="0"/>
              <a:cs typeface="Tahoma" pitchFamily="34" charset="0"/>
            </a:endParaRPr>
          </a:p>
        </p:txBody>
      </p:sp>
      <p:pic>
        <p:nvPicPr>
          <p:cNvPr id="1028" name="Picture 4" descr="C:\Users\Вера\Desktop\все по КИПу\фото продуктов КИП\20220901_1650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764704"/>
            <a:ext cx="5472608" cy="5810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1" descr="C:\Documents and Settings\Х\Мои документы\Downloads\IMG-20220127-WA000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764704"/>
            <a:ext cx="2876719" cy="22184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Алина\Desktop\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7880" r="33112" b="5760"/>
          <a:stretch/>
        </p:blipFill>
        <p:spPr bwMode="auto">
          <a:xfrm>
            <a:off x="0" y="0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835696" y="0"/>
            <a:ext cx="71287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ru-RU" sz="1600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ru-RU" sz="1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51720" y="260648"/>
            <a:ext cx="6840760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lnSpc>
                <a:spcPct val="150000"/>
              </a:lnSpc>
              <a:spcAft>
                <a:spcPts val="0"/>
              </a:spcAft>
            </a:pPr>
            <a:endParaRPr lang="ru-RU" sz="2000" b="1" dirty="0" smtClean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indent="450215">
              <a:lnSpc>
                <a:spcPct val="150000"/>
              </a:lnSpc>
              <a:spcAft>
                <a:spcPts val="0"/>
              </a:spcAft>
            </a:pPr>
            <a:r>
              <a:rPr lang="ru-RU" sz="2400" b="1" i="1" dirty="0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Семинар-практикум </a:t>
            </a:r>
            <a:r>
              <a:rPr lang="ru-RU" sz="2400" b="1" i="1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«Развиваемся, играя</a:t>
            </a:r>
            <a:r>
              <a:rPr lang="ru-RU" sz="2400" b="1" i="1" dirty="0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!»:</a:t>
            </a:r>
            <a:endParaRPr lang="ru-RU" sz="2400" b="1" i="1" dirty="0" smtClean="0">
              <a:solidFill>
                <a:srgbClr val="0000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spcAft>
                <a:spcPts val="0"/>
              </a:spcAft>
              <a:buFontTx/>
              <a:buChar char="-"/>
            </a:pPr>
            <a:r>
              <a:rPr lang="ru-RU" sz="2400" i="1" dirty="0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способствует  </a:t>
            </a:r>
            <a:r>
              <a:rPr lang="ru-RU" sz="2400" i="1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налаживанию телесного и эмоционального контакта между мамой и </a:t>
            </a:r>
            <a:r>
              <a:rPr lang="ru-RU" sz="2400" i="1" dirty="0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малышом; </a:t>
            </a:r>
          </a:p>
          <a:p>
            <a:pPr marL="285750" indent="-285750">
              <a:lnSpc>
                <a:spcPct val="150000"/>
              </a:lnSpc>
              <a:spcAft>
                <a:spcPts val="0"/>
              </a:spcAft>
              <a:buFontTx/>
              <a:buChar char="-"/>
            </a:pPr>
            <a:r>
              <a:rPr lang="ru-RU" sz="2400" i="1" dirty="0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повышению </a:t>
            </a:r>
            <a:r>
              <a:rPr lang="ru-RU" sz="2400" i="1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компетентности взрослых в вопросах взаимодействия  с детьми раннего </a:t>
            </a:r>
            <a:r>
              <a:rPr lang="ru-RU" sz="2400" i="1" dirty="0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возраста; </a:t>
            </a:r>
          </a:p>
          <a:p>
            <a:pPr marL="285750" indent="-285750">
              <a:lnSpc>
                <a:spcPct val="150000"/>
              </a:lnSpc>
              <a:spcAft>
                <a:spcPts val="0"/>
              </a:spcAft>
              <a:buFontTx/>
              <a:buChar char="-"/>
            </a:pPr>
            <a:r>
              <a:rPr lang="ru-RU" sz="2400" i="1" dirty="0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гармоничному </a:t>
            </a:r>
            <a:r>
              <a:rPr lang="ru-RU" sz="2400" i="1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развитию детей.</a:t>
            </a:r>
            <a:endParaRPr lang="ru-RU" sz="2400" i="1" dirty="0">
              <a:solidFill>
                <a:srgbClr val="0000FF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3271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Алина\Desktop\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7880" r="33112" b="5760"/>
          <a:stretch/>
        </p:blipFill>
        <p:spPr bwMode="auto">
          <a:xfrm>
            <a:off x="-324544" y="0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038446" y="0"/>
            <a:ext cx="810555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19804254">
            <a:off x="1815578" y="2734428"/>
            <a:ext cx="6111464" cy="523220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r>
              <a:rPr lang="ru-RU" sz="2800" b="1" i="1" dirty="0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БЛАГОДАРЮ ЗА ВНИМАНИЕ</a:t>
            </a:r>
            <a:endParaRPr lang="ru-RU" sz="2800" i="1" dirty="0">
              <a:solidFill>
                <a:srgbClr val="0000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3271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927</TotalTime>
  <Words>321</Words>
  <Application>Microsoft Office PowerPoint</Application>
  <PresentationFormat>Экран (4:3)</PresentationFormat>
  <Paragraphs>56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ПК</dc:creator>
  <cp:lastModifiedBy>Вера</cp:lastModifiedBy>
  <cp:revision>79</cp:revision>
  <dcterms:created xsi:type="dcterms:W3CDTF">2022-09-21T12:16:59Z</dcterms:created>
  <dcterms:modified xsi:type="dcterms:W3CDTF">2022-11-28T17:06:05Z</dcterms:modified>
</cp:coreProperties>
</file>