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68" r:id="rId5"/>
    <p:sldId id="261" r:id="rId6"/>
    <p:sldId id="269" r:id="rId7"/>
    <p:sldId id="267" r:id="rId8"/>
    <p:sldId id="270" r:id="rId9"/>
    <p:sldId id="271" r:id="rId10"/>
    <p:sldId id="272" r:id="rId11"/>
    <p:sldId id="27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66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893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A30EF-B3BD-4D0D-A5C5-ECBC376BCA78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5CACF-B732-421C-B889-288A724252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8932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21880" y="2204864"/>
            <a:ext cx="790783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Реализация модели взаимодействия 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«Специалист-родитель-ребёнок» 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родителями детей </a:t>
            </a:r>
            <a:r>
              <a:rPr lang="ru-RU" sz="2400" b="1" i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раннего возраста</a:t>
            </a:r>
            <a:endParaRPr lang="ru-RU" sz="2400" i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2400" dirty="0"/>
              <a:t> </a:t>
            </a:r>
            <a:r>
              <a:rPr lang="en-US" sz="2400" dirty="0" smtClean="0"/>
              <a:t>                                                                                    </a:t>
            </a:r>
            <a:endParaRPr lang="ru-RU" sz="2400" dirty="0" smtClean="0"/>
          </a:p>
          <a:p>
            <a:pPr algn="ctr"/>
            <a:endParaRPr lang="ru-RU" sz="2400" dirty="0"/>
          </a:p>
          <a:p>
            <a:pPr algn="ctr"/>
            <a:r>
              <a:rPr lang="en-US" sz="2400" dirty="0" smtClean="0"/>
              <a:t>       </a:t>
            </a:r>
            <a:r>
              <a:rPr lang="ru-RU" sz="2400" dirty="0" smtClean="0"/>
              <a:t>                                                                      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                                                          </a:t>
            </a:r>
            <a:r>
              <a:rPr lang="ru-RU" sz="2400" dirty="0" smtClean="0"/>
              <a:t>                            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Подготовил</a:t>
            </a:r>
            <a:r>
              <a:rPr lang="ru-RU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r>
              <a:rPr lang="en-US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       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Сидоренко С.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Н,           </a:t>
            </a: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         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воспитатель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МБДОУ ЦРР –        </a:t>
            </a:r>
          </a:p>
          <a:p>
            <a:r>
              <a:rPr lang="ru-RU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         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детского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сада № 37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357166"/>
            <a:ext cx="6572296" cy="114300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МУНИЦИПАЛЬНОЕ БЮДЖЕТНОЕ ДОШКОЛЬНОЕ ОБРАЗОВАТЕЛЬНОЕ УЧРЕЖДЕНИЕ ЦЕНТР РАЗВИТИЯ РЕБЕНКА – ДЕТСКИЙ САД № 37 МУНИЦИПАЛЬНОГО ОБРАЗОВАНИЯ АБИНСКИЙ РАЙОН</a:t>
            </a:r>
            <a:endParaRPr lang="ru-RU" sz="14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36068" b="70573" l="18960" r="36091">
                        <a14:foregroundMark x1="23280" y1="45964" x2="23280" y2="45964"/>
                        <a14:foregroundMark x1="25329" y1="43359" x2="25329" y2="43359"/>
                        <a14:foregroundMark x1="27672" y1="41406" x2="27672" y2="41406"/>
                        <a14:foregroundMark x1="30234" y1="42708" x2="30234" y2="42708"/>
                        <a14:foregroundMark x1="32357" y1="45833" x2="32357" y2="45833"/>
                        <a14:foregroundMark x1="33675" y1="50260" x2="33675" y2="50260"/>
                        <a14:foregroundMark x1="22035" y1="50130" x2="22035" y2="50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645" t="36826" r="64437" b="30108"/>
          <a:stretch/>
        </p:blipFill>
        <p:spPr bwMode="auto">
          <a:xfrm>
            <a:off x="785786" y="0"/>
            <a:ext cx="1970690" cy="2301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-324544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835696" y="1052736"/>
          <a:ext cx="6840761" cy="5519994"/>
        </p:xfrm>
        <a:graphic>
          <a:graphicData uri="http://schemas.openxmlformats.org/drawingml/2006/table">
            <a:tbl>
              <a:tblPr/>
              <a:tblGrid>
                <a:gridCol w="3116974"/>
                <a:gridCol w="607527"/>
                <a:gridCol w="608243"/>
                <a:gridCol w="607527"/>
                <a:gridCol w="608243"/>
                <a:gridCol w="634687"/>
                <a:gridCol w="657560"/>
              </a:tblGrid>
              <a:tr h="13109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Показатели развития ребенка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Дата проведения опроса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0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21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Предметная деятельность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Группирует предметы по одному признаку: цвету, величине, форме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2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В игрушках вкладышах располагает плоскостные и объёмные формы в соответствующие отверстия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3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 образцу сооружает небольшие постройки из деталей: башня, стол, кровать, домик и обыгрывает их по предложению взрослого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Собирает пирамидку из 3-5 деталей располагая их по убыванию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Экспериментирование с материалами и веществами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54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Обследует свойства пластилина (глины) раскатывает пластилин или глину, способом «колбаской», круговыми движениями, сплющивают (шарик, яблоко)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2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Создает по образцу и показу простейшие изображения предметов в рисовании и лепке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2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Обследуют свойства бумаги при наклеивании готовых форм в аппликации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2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Отвечает на вопросы взрослого в ходе экспериментирования с  материалами и веществами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691680" y="0"/>
            <a:ext cx="6696744" cy="10156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00475" algn="l"/>
              </a:tabLst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Чек - лист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00475" algn="l"/>
              </a:tabLst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Познавательное развитие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(2 - 3 года)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00475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Ребенок___________________ (Ф.И.) ___________________ (возраст)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004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2" y="0"/>
            <a:ext cx="58340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ASUS\Desktop\IMG-20231018-WA00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357166"/>
            <a:ext cx="2214578" cy="2952771"/>
          </a:xfrm>
          <a:prstGeom prst="round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ASUS\Desktop\IMG-20231018-WA00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88" y="3500438"/>
            <a:ext cx="3880528" cy="2910396"/>
          </a:xfrm>
          <a:prstGeom prst="round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SUS\Desktop\IMG-20231018-WA007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60" y="428604"/>
            <a:ext cx="2143141" cy="2857520"/>
          </a:xfrm>
          <a:prstGeom prst="round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6340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-180528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03648" y="1"/>
            <a:ext cx="774035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i="1" dirty="0" smtClean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19672" y="908720"/>
          <a:ext cx="7128792" cy="5743878"/>
        </p:xfrm>
        <a:graphic>
          <a:graphicData uri="http://schemas.openxmlformats.org/drawingml/2006/table">
            <a:tbl>
              <a:tblPr/>
              <a:tblGrid>
                <a:gridCol w="3278349"/>
                <a:gridCol w="600398"/>
                <a:gridCol w="560174"/>
                <a:gridCol w="687554"/>
                <a:gridCol w="655520"/>
                <a:gridCol w="661481"/>
                <a:gridCol w="685316"/>
              </a:tblGrid>
              <a:tr h="9703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Показатели развития ребенка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Times New Roman"/>
                          <a:cs typeface="Times New Roman"/>
                        </a:rPr>
                        <a:t>Дата проведения опроса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Социально-эмоциональное развитие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2-6 мес.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99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Улыбка	при	общении со взрослым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0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Комплекс оживления при общении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0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Эмоционально-двигательная реакция при появлении матери	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Проявление	интереса	к окружающим	предметам и людям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6-12 мес.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0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Внимание к о взрослым, дифференциация «своих» и «чужих»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2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Проявление игрового контакта  с взрослым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2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Лепет и жест как средство коммуникации (с  8 мес.)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0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Различные эмоциональные реакции при общении с матерью (с 9 мес.)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0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Голосовой сигнал о биологических нуждах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0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Избирательное отношение к окружающим (в конце года)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10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Избирательность внимания к себе, общение с взрослым с помощью звукосочетаний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10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Выполнение некоторых инструкций, обращение внимания на лицо говорящего (в конце года)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0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Общая моторика. Моторика рук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3 -6 мес.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0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Лежит на животе, опираясь на согнутые под прямым углом предплечья (4мес.)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0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На вытянутые руки(5мес.);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60" marR="30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520889" y="-99392"/>
            <a:ext cx="56892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Чек - лист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«Показатели нормального развития детей в возрасте от 0 до 1 года»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Ребенок___________________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(Ф.И.) ___________________ (возраст)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619670" y="332656"/>
          <a:ext cx="7200802" cy="5860621"/>
        </p:xfrm>
        <a:graphic>
          <a:graphicData uri="http://schemas.openxmlformats.org/drawingml/2006/table">
            <a:tbl>
              <a:tblPr/>
              <a:tblGrid>
                <a:gridCol w="3311467"/>
                <a:gridCol w="606462"/>
                <a:gridCol w="565831"/>
                <a:gridCol w="694498"/>
                <a:gridCol w="662141"/>
                <a:gridCol w="668163"/>
                <a:gridCol w="692240"/>
              </a:tblGrid>
              <a:tr h="2421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Зрительно-двигательная координация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3 -6 мес.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172"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433070" algn="l"/>
                          <a:tab pos="1161415" algn="l"/>
                          <a:tab pos="2052320" algn="l"/>
                          <a:tab pos="2525395" algn="l"/>
                          <a:tab pos="3140075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Направляет руки ко рту</a:t>
                      </a: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172"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433070" algn="l"/>
                          <a:tab pos="1161415" algn="l"/>
                          <a:tab pos="2052320" algn="l"/>
                          <a:tab pos="2525395" algn="l"/>
                          <a:tab pos="3140075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Следит за движением рук</a:t>
                      </a: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150">
                <a:tc>
                  <a:txBody>
                    <a:bodyPr/>
                    <a:lstStyle/>
                    <a:p>
                      <a:pPr algn="just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Под контролем зрения направляет руку к предмету и захватывает его</a:t>
                      </a: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074">
                <a:tc>
                  <a:txBody>
                    <a:bodyPr/>
                    <a:lstStyle/>
                    <a:p>
                      <a:pPr marL="67945" algn="ct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6-12мес.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150">
                <a:tc>
                  <a:txBody>
                    <a:bodyPr/>
                    <a:lstStyle/>
                    <a:p>
                      <a:pPr algn="just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Перекладывает предмет из одной руки в другую</a:t>
                      </a: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150">
                <a:tc>
                  <a:txBody>
                    <a:bodyPr/>
                    <a:lstStyle/>
                    <a:p>
                      <a:pPr algn="just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Может положить ложку  в чашку, кубики в коробку</a:t>
                      </a: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150">
                <a:tc>
                  <a:txBody>
                    <a:bodyPr/>
                    <a:lstStyle/>
                    <a:p>
                      <a:pPr algn="ct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Восприятие, предметно-игровая деятельность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0 -6 мес.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172"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Слуховое сосредоточение</a:t>
                      </a: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150">
                <a:tc>
                  <a:txBody>
                    <a:bodyPr/>
                    <a:lstStyle/>
                    <a:p>
                      <a:pPr algn="just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Прекращение или изменение характера плача на голос взрослого (с 1мес.)</a:t>
                      </a: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15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Локализация звука в пространстве (с 4мес.)</a:t>
                      </a: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24">
                <a:tc>
                  <a:txBody>
                    <a:bodyPr/>
                    <a:lstStyle/>
                    <a:p>
                      <a:pPr algn="just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Адекватная реакция на интонацию, голос матери: беспокоится или оживляется (5 мес.)</a:t>
                      </a: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074">
                <a:tc>
                  <a:txBody>
                    <a:bodyPr/>
                    <a:lstStyle/>
                    <a:p>
                      <a:pPr algn="just">
                        <a:spcBef>
                          <a:spcPts val="290"/>
                        </a:spcBef>
                        <a:spcAft>
                          <a:spcPts val="0"/>
                        </a:spcAft>
                        <a:tabLst>
                          <a:tab pos="684530" algn="l"/>
                          <a:tab pos="952500" algn="l"/>
                          <a:tab pos="1177925" algn="l"/>
                          <a:tab pos="1689735" algn="l"/>
                          <a:tab pos="2550795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Поворачивается на звук  (с  6 мес.)</a:t>
                      </a: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905">
                <a:tc>
                  <a:txBody>
                    <a:bodyPr/>
                    <a:lstStyle/>
                    <a:p>
                      <a:pPr algn="just">
                        <a:spcBef>
                          <a:spcPts val="295"/>
                        </a:spcBef>
                        <a:spcAft>
                          <a:spcPts val="0"/>
                        </a:spcAft>
                        <a:tabLst>
                          <a:tab pos="864235" algn="l"/>
                          <a:tab pos="1602740" algn="l"/>
                          <a:tab pos="2002155" algn="l"/>
                          <a:tab pos="2475865" algn="l"/>
                          <a:tab pos="3044190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Фиксирует	и прослеживает взглядом</a:t>
                      </a:r>
                    </a:p>
                    <a:p>
                      <a:pPr algn="just">
                        <a:spcBef>
                          <a:spcPts val="295"/>
                        </a:spcBef>
                        <a:spcAft>
                          <a:spcPts val="0"/>
                        </a:spcAft>
                        <a:tabLst>
                          <a:tab pos="864235" algn="l"/>
                          <a:tab pos="1602740" algn="l"/>
                          <a:tab pos="2002155" algn="l"/>
                          <a:tab pos="2475865" algn="l"/>
                          <a:tab pos="3044190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предмет	(со	2-го	мес.)</a:t>
                      </a: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150">
                <a:tc>
                  <a:txBody>
                    <a:bodyPr/>
                    <a:lstStyle/>
                    <a:p>
                      <a:pPr algn="just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Смотрит на движение рук,  ощупывает  их  (с  3-3,5  мес.)</a:t>
                      </a: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57">
                <a:tc>
                  <a:txBody>
                    <a:bodyPr/>
                    <a:lstStyle/>
                    <a:p>
                      <a:pPr algn="just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Тянется к близко расположенному предмету, водит по нему	руками, рассматривая	одновременно и предмет, и свои руки(4мес.)</a:t>
                      </a: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074">
                <a:tc>
                  <a:txBody>
                    <a:bodyPr/>
                    <a:lstStyle/>
                    <a:p>
                      <a:pPr algn="just">
                        <a:spcBef>
                          <a:spcPts val="290"/>
                        </a:spcBef>
                        <a:spcAft>
                          <a:spcPts val="0"/>
                        </a:spcAft>
                        <a:tabLst>
                          <a:tab pos="808355" algn="l"/>
                          <a:tab pos="1542415" algn="l"/>
                          <a:tab pos="2643505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Захватывает предмет (5-5,5 мес.)</a:t>
                      </a: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074">
                <a:tc>
                  <a:txBody>
                    <a:bodyPr/>
                    <a:lstStyle/>
                    <a:p>
                      <a:pPr algn="just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Показывает части тела (с11мес.)</a:t>
                      </a: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473" marR="34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835696" y="908626"/>
          <a:ext cx="6768752" cy="5872442"/>
        </p:xfrm>
        <a:graphic>
          <a:graphicData uri="http://schemas.openxmlformats.org/drawingml/2006/table">
            <a:tbl>
              <a:tblPr/>
              <a:tblGrid>
                <a:gridCol w="3112776"/>
                <a:gridCol w="570074"/>
                <a:gridCol w="531882"/>
                <a:gridCol w="652828"/>
                <a:gridCol w="622414"/>
                <a:gridCol w="628073"/>
                <a:gridCol w="650705"/>
              </a:tblGrid>
              <a:tr h="10817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Показатели развития ребенка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Дата проведения опроса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81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81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Социально-эмоциональное развитие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673"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563880" algn="l"/>
                          <a:tab pos="1793875" algn="l"/>
                          <a:tab pos="2778760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При	необходимости	обращается</a:t>
                      </a:r>
                    </a:p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563880" algn="l"/>
                          <a:tab pos="1793875" algn="l"/>
                          <a:tab pos="2778760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За помощью к взрослому, ищет внимания к себе и старается его сохранить</a:t>
                      </a: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865">
                <a:tc>
                  <a:txBody>
                    <a:bodyPr/>
                    <a:lstStyle/>
                    <a:p>
                      <a:pPr algn="just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Взаимодействует, ждет, пытается помочь начинает проявлять гордость при достижении цели, проявляет эмоции возбуждения, восхищения, гнева, зависти</a:t>
                      </a: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346">
                <a:tc>
                  <a:txBody>
                    <a:bodyPr/>
                    <a:lstStyle/>
                    <a:p>
                      <a:pPr algn="just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Наслаждается	компанией сверстников</a:t>
                      </a: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346">
                <a:tc>
                  <a:txBody>
                    <a:bodyPr/>
                    <a:lstStyle/>
                    <a:p>
                      <a:pPr algn="just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Развивается воля, может играть один в присутствии взрослого</a:t>
                      </a: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879">
                <a:tc>
                  <a:txBody>
                    <a:bodyPr/>
                    <a:lstStyle/>
                    <a:p>
                      <a:pPr algn="ctr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Общая моторика. Моторика рук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36"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Ходит уверенно, наклоняется, чтобы достать предмет с пола</a:t>
                      </a: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346">
                <a:tc>
                  <a:txBody>
                    <a:bodyPr/>
                    <a:lstStyle/>
                    <a:p>
                      <a:pPr algn="just">
                        <a:spcBef>
                          <a:spcPts val="320"/>
                        </a:spcBef>
                        <a:spcAft>
                          <a:spcPts val="0"/>
                        </a:spcAft>
                        <a:tabLst>
                          <a:tab pos="645795" algn="l"/>
                          <a:tab pos="1879600" algn="l"/>
                          <a:tab pos="2305050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Останавливается, идет в сторону</a:t>
                      </a:r>
                      <a:r>
                        <a:rPr lang="ru-RU" sz="1200" spc="400">
                          <a:latin typeface="Times New Roman"/>
                          <a:ea typeface="Times New Roman"/>
                        </a:rPr>
                        <a:t> в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назад, бросает мяч</a:t>
                      </a: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879">
                <a:tc>
                  <a:txBody>
                    <a:bodyPr/>
                    <a:lstStyle/>
                    <a:p>
                      <a:pPr algn="just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Короткое время стоит на одной ноге</a:t>
                      </a: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865">
                <a:tc>
                  <a:txBody>
                    <a:bodyPr/>
                    <a:lstStyle/>
                    <a:p>
                      <a:pPr algn="just">
                        <a:spcBef>
                          <a:spcPts val="325"/>
                        </a:spcBef>
                        <a:spcAft>
                          <a:spcPts val="0"/>
                        </a:spcAft>
                        <a:tabLst>
                          <a:tab pos="2754630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При  легкой  поддержке  ходит  вниз поднимается сам, прыгает на месте, крутит педали трехколесного велосипеда	полестнице,</a:t>
                      </a: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879">
                <a:tc>
                  <a:txBody>
                    <a:bodyPr/>
                    <a:lstStyle/>
                    <a:p>
                      <a:pPr algn="just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Держит  два  предмета в одной руке</a:t>
                      </a: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346">
                <a:tc>
                  <a:txBody>
                    <a:bodyPr/>
                    <a:lstStyle/>
                    <a:p>
                      <a:pPr algn="just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Чертит карандашом, листает страницы книги</a:t>
                      </a: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879">
                <a:tc>
                  <a:txBody>
                    <a:bodyPr/>
                    <a:lstStyle/>
                    <a:p>
                      <a:pPr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Ставит друг на друга от 2до 6 кубиков</a:t>
                      </a: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36">
                <a:tc>
                  <a:txBody>
                    <a:bodyPr/>
                    <a:lstStyle/>
                    <a:p>
                      <a:pPr marL="65405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Зрительно-двигательная координация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05">
                <a:tc>
                  <a:txBody>
                    <a:bodyPr/>
                    <a:lstStyle/>
                    <a:p>
                      <a:pPr marR="7620" algn="just">
                        <a:lnSpc>
                          <a:spcPts val="1365"/>
                        </a:lnSpc>
                        <a:spcAft>
                          <a:spcPts val="0"/>
                        </a:spcAft>
                        <a:tabLst>
                          <a:tab pos="610235" algn="l"/>
                          <a:tab pos="1262380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Чертит	штрихи	и «каракули», держит чашку, поднимает ее и пьет</a:t>
                      </a: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1365"/>
                        </a:lnSpc>
                        <a:spcAft>
                          <a:spcPts val="0"/>
                        </a:spcAft>
                        <a:tabLst>
                          <a:tab pos="1006475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	держит</a:t>
                      </a: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65" marR="40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6475" algn="l"/>
              </a:tabLst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Чек - лист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6475" algn="l"/>
              </a:tabLst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Показатели нормального развития детей в возрасте  от 1 года до 2 лет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6475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Ребенок___________________ (Ф.И.) ___________________ (возраст)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5696" y="0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07704" y="548680"/>
          <a:ext cx="6770829" cy="5240486"/>
        </p:xfrm>
        <a:graphic>
          <a:graphicData uri="http://schemas.openxmlformats.org/drawingml/2006/table">
            <a:tbl>
              <a:tblPr/>
              <a:tblGrid>
                <a:gridCol w="3113733"/>
                <a:gridCol w="570251"/>
                <a:gridCol w="532043"/>
                <a:gridCol w="653028"/>
                <a:gridCol w="622605"/>
                <a:gridCol w="628264"/>
                <a:gridCol w="650905"/>
              </a:tblGrid>
              <a:tr h="242803">
                <a:tc>
                  <a:txBody>
                    <a:bodyPr/>
                    <a:lstStyle/>
                    <a:p>
                      <a:pPr marL="65405" algn="ctr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Восприятие, </a:t>
                      </a:r>
                      <a:r>
                        <a:rPr lang="ru-RU" sz="1200" b="1" spc="-5" dirty="0">
                          <a:latin typeface="Times New Roman"/>
                          <a:ea typeface="Times New Roman"/>
                        </a:rPr>
                        <a:t>предметно-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игровая деятельность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0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Прослеживает	движение мячика в помещении, снимает кольца с пирамиды, выделяет выражение лица (плач, смех), рассматривает картинки в книге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Психическое развитие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803">
                <a:tc>
                  <a:txBody>
                    <a:bodyPr/>
                    <a:lstStyle/>
                    <a:p>
                      <a:pPr marR="5778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Начинает понимать назначение большинства окружающих предметов</a:t>
                      </a: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803">
                <a:tc>
                  <a:txBody>
                    <a:bodyPr/>
                    <a:lstStyle/>
                    <a:p>
                      <a:pPr marR="5778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Использует один предмет как инструмент, чтобы достать игрушку</a:t>
                      </a: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666">
                <a:tc>
                  <a:txBody>
                    <a:bodyPr/>
                    <a:lstStyle/>
                    <a:p>
                      <a:pPr marR="5778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Подбирает идентичные предметы</a:t>
                      </a: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803">
                <a:tc>
                  <a:txBody>
                    <a:bodyPr/>
                    <a:lstStyle/>
                    <a:p>
                      <a:pPr marR="5778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Знает свое имя и названия многих окружающих предметов</a:t>
                      </a: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803">
                <a:tc>
                  <a:txBody>
                    <a:bodyPr/>
                    <a:lstStyle/>
                    <a:p>
                      <a:pPr marR="5778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Узнает и называет свое отражение в зеркале</a:t>
                      </a: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8">
                <a:tc>
                  <a:txBody>
                    <a:bodyPr/>
                    <a:lstStyle/>
                    <a:p>
                      <a:pPr marR="5778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Называет от одного до пяти частей тела</a:t>
                      </a: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8">
                <a:tc>
                  <a:txBody>
                    <a:bodyPr/>
                    <a:lstStyle/>
                    <a:p>
                      <a:pPr marR="57785"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Понимание речи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803">
                <a:tc>
                  <a:txBody>
                    <a:bodyPr/>
                    <a:lstStyle/>
                    <a:p>
                      <a:pPr marR="5905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Дает   несколько   предметов   по просьбе  </a:t>
                      </a: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803">
                <a:tc>
                  <a:txBody>
                    <a:bodyPr/>
                    <a:lstStyle/>
                    <a:p>
                      <a:pPr marR="5905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Смотрит на показываемые картинки в течение 2 мин.</a:t>
                      </a: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205">
                <a:tc>
                  <a:txBody>
                    <a:bodyPr/>
                    <a:lstStyle/>
                    <a:p>
                      <a:pPr marR="5905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Указывает на знакомое   лицо,   животных,   игрушки и предметы по словесной инструкции</a:t>
                      </a: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803">
                <a:tc>
                  <a:txBody>
                    <a:bodyPr/>
                    <a:lstStyle/>
                    <a:p>
                      <a:pPr marR="5905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Показывает знакомые картинки, когда их называют</a:t>
                      </a: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68">
                <a:tc>
                  <a:txBody>
                    <a:bodyPr/>
                    <a:lstStyle/>
                    <a:p>
                      <a:pPr marR="5905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Реагирует на запрет«не трогай»</a:t>
                      </a: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205">
                <a:tc>
                  <a:txBody>
                    <a:bodyPr/>
                    <a:lstStyle/>
                    <a:p>
                      <a:pPr marR="5905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Ассоциирует простые слова</a:t>
                      </a:r>
                    </a:p>
                    <a:p>
                      <a:pPr marR="5905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по категориям: «еда», «одежда», «игрушки»</a:t>
                      </a: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526" marR="45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5696" y="0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75655" y="729197"/>
          <a:ext cx="7056784" cy="5582338"/>
        </p:xfrm>
        <a:graphic>
          <a:graphicData uri="http://schemas.openxmlformats.org/drawingml/2006/table">
            <a:tbl>
              <a:tblPr/>
              <a:tblGrid>
                <a:gridCol w="3245236"/>
                <a:gridCol w="594333"/>
                <a:gridCol w="554514"/>
                <a:gridCol w="680607"/>
                <a:gridCol w="648900"/>
                <a:gridCol w="654799"/>
                <a:gridCol w="678395"/>
              </a:tblGrid>
              <a:tr h="11746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Показатели развития ребенка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Дата проведения опроса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74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7466">
                <a:tc>
                  <a:txBody>
                    <a:bodyPr/>
                    <a:lstStyle/>
                    <a:p>
                      <a:pPr marL="65405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Социально-эмоциональное развитие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406">
                <a:tc>
                  <a:txBody>
                    <a:bodyPr/>
                    <a:lstStyle/>
                    <a:p>
                      <a:pPr algn="just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Играет самостоятельно, проявляет фантазию</a:t>
                      </a: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466">
                <a:tc>
                  <a:txBody>
                    <a:bodyPr/>
                    <a:lstStyle/>
                    <a:p>
                      <a:pPr algn="just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Любит нравиться другим</a:t>
                      </a: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932">
                <a:tc>
                  <a:txBody>
                    <a:bodyPr/>
                    <a:lstStyle/>
                    <a:p>
                      <a:pPr algn="just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Подражает сверстникам, играет в простые групповые игры</a:t>
                      </a: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503">
                <a:tc>
                  <a:txBody>
                    <a:bodyPr/>
                    <a:lstStyle/>
                    <a:p>
                      <a:pPr marL="65405" algn="ctr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1120775" algn="l"/>
                        </a:tabLs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Общая моторика,  моторика рук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812"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744855" algn="l"/>
                          <a:tab pos="1398905" algn="l"/>
                          <a:tab pos="2053590" algn="l"/>
                          <a:tab pos="2927350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Учится	бегать,	ходить	на носках,	сохранять равновесие на одной ноге,  сидит на корточках, спрыгивает с нижней ступеньки </a:t>
                      </a: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398">
                <a:tc>
                  <a:txBody>
                    <a:bodyPr/>
                    <a:lstStyle/>
                    <a:p>
                      <a:pPr algn="just">
                        <a:spcBef>
                          <a:spcPts val="320"/>
                        </a:spcBef>
                        <a:spcAft>
                          <a:spcPts val="0"/>
                        </a:spcAft>
                        <a:tabLst>
                          <a:tab pos="949325" algn="l"/>
                          <a:tab pos="1684020" algn="l"/>
                          <a:tab pos="2162175" algn="l"/>
                          <a:tab pos="2690495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Открывает ящик и опрокидывает его содержимое, играет с песком	и глиной, открывает крышки</a:t>
                      </a: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algn="just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Использует ножницы</a:t>
                      </a: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algn="just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Красит пальцем, нанизывает бусы</a:t>
                      </a: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406">
                <a:tc>
                  <a:txBody>
                    <a:bodyPr/>
                    <a:lstStyle/>
                    <a:p>
                      <a:pPr marL="6540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Зрительно-двигательная координация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406"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Может крутить  пальцем  диск  телефона </a:t>
                      </a: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932">
                <a:tc>
                  <a:txBody>
                    <a:bodyPr/>
                    <a:lstStyle/>
                    <a:p>
                      <a:pPr algn="just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Рисует черточки, воспроизводит  простые  формы  </a:t>
                      </a: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43">
                <a:tc>
                  <a:txBody>
                    <a:bodyPr/>
                    <a:lstStyle/>
                    <a:p>
                      <a:pPr algn="just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Режет ножницами</a:t>
                      </a: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466">
                <a:tc>
                  <a:txBody>
                    <a:bodyPr/>
                    <a:lstStyle/>
                    <a:p>
                      <a:pPr algn="just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Рисует по образцу крест</a:t>
                      </a: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406">
                <a:tc>
                  <a:txBody>
                    <a:bodyPr/>
                    <a:lstStyle/>
                    <a:p>
                      <a:pPr marL="65405" algn="ctr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1032510" algn="l"/>
                        </a:tabLs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Восприятие,	предметно- игровая деятельность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406"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1155700" algn="l"/>
                          <a:tab pos="1936750" algn="l"/>
                          <a:tab pos="2719070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Рассматривает	картинки,		искладывает</a:t>
                      </a: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932">
                <a:tc>
                  <a:txBody>
                    <a:bodyPr/>
                    <a:lstStyle/>
                    <a:p>
                      <a:pPr algn="just">
                        <a:spcBef>
                          <a:spcPts val="315"/>
                        </a:spcBef>
                        <a:spcAft>
                          <a:spcPts val="0"/>
                        </a:spcAft>
                        <a:tabLst>
                          <a:tab pos="1176020" algn="l"/>
                          <a:tab pos="1660525" algn="l"/>
                          <a:tab pos="2430780" algn="l"/>
                          <a:tab pos="2976245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Разбирает пирамиду  без учета величины колец		</a:t>
                      </a: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algn="just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Выделяет парную картинку по образцу</a:t>
                      </a: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50" marR="4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76338" algn="l"/>
                <a:tab pos="1660525" algn="l"/>
                <a:tab pos="2430463" algn="l"/>
                <a:tab pos="2976563" algn="l"/>
              </a:tabLst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Чек - лист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76338" algn="l"/>
                <a:tab pos="1660525" algn="l"/>
                <a:tab pos="2430463" algn="l"/>
                <a:tab pos="2976563" algn="l"/>
              </a:tabLst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Показатели нормального развития детей в возрасте от 2 до 3 лет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76338" algn="l"/>
                <a:tab pos="1660525" algn="l"/>
                <a:tab pos="2430463" algn="l"/>
                <a:tab pos="2976563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Ребенок___________________ (Ф.И.) ___________________ (возраст)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-324544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87624" y="0"/>
            <a:ext cx="81055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691679" y="908720"/>
          <a:ext cx="7128794" cy="5932424"/>
        </p:xfrm>
        <a:graphic>
          <a:graphicData uri="http://schemas.openxmlformats.org/drawingml/2006/table">
            <a:tbl>
              <a:tblPr/>
              <a:tblGrid>
                <a:gridCol w="3096080"/>
                <a:gridCol w="567462"/>
                <a:gridCol w="731303"/>
                <a:gridCol w="731303"/>
                <a:gridCol w="624420"/>
                <a:gridCol w="689113"/>
                <a:gridCol w="689113"/>
              </a:tblGrid>
              <a:tr h="127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Показатели развития ребенка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Дата проведения опроса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700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Игровая деятельность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7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Производит последовательные игровые действия (2-3 действия) с образными игрушками: кормит куклу, укладывает спать, ведет на прогулку и др.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Начинает использовать предметы заместители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Принимает воображаемую ситуацию «как будто» и адекватно действует в ней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Общение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Общается со знакомым взрослым с помощью вербальных средств (используя речь)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Легко вступает в контакт со взрослым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 образцу и напоминанию взрослого здоровается, прощается, говорит «спасибо», «пожалуйста»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Самообслуживание и действия с бытовыми предметами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Способен к элементарному самообслуживанию: пытается самостоятельно одеваться, есть ложкой, пить из чашки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Моет руки, пользуется туалетом, носовым платком, и др.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Помогает убирать игрушки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Подражает трудовым действиям взрослым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187624" y="-146968"/>
            <a:ext cx="748883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Чек - лист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(2 - 3 года)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________________(Ф.И.) _______ (возраст)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-324544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91681" y="908720"/>
          <a:ext cx="7128793" cy="1892808"/>
        </p:xfrm>
        <a:graphic>
          <a:graphicData uri="http://schemas.openxmlformats.org/drawingml/2006/table">
            <a:tbl>
              <a:tblPr/>
              <a:tblGrid>
                <a:gridCol w="3248215"/>
                <a:gridCol w="633108"/>
                <a:gridCol w="633852"/>
                <a:gridCol w="633108"/>
                <a:gridCol w="633852"/>
                <a:gridCol w="661412"/>
                <a:gridCol w="685246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Показатели развития ребенка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Дата проведения опроса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Восприятие смысла музыки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Воспроизводит по подражанию простые плясовые движения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Поет небольшие песенки совместно со взрослым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Слушает небольшие яркие музыкальные произведения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835696" y="-198312"/>
            <a:ext cx="691276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Чек - лист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(2 - 3 года)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Ребенок___________________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(Ф.И.) ___________________ (возраст)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835695" y="4077072"/>
          <a:ext cx="6872848" cy="1892808"/>
        </p:xfrm>
        <a:graphic>
          <a:graphicData uri="http://schemas.openxmlformats.org/drawingml/2006/table">
            <a:tbl>
              <a:tblPr/>
              <a:tblGrid>
                <a:gridCol w="3154632"/>
                <a:gridCol w="577942"/>
                <a:gridCol w="543482"/>
                <a:gridCol w="663378"/>
                <a:gridCol w="631788"/>
                <a:gridCol w="639685"/>
                <a:gridCol w="661941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Показатели развития ребенка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Дата проведения опроса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Двигательная активность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Умеет перешагивать через несколько препятствий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Воспроизводит простые действия по показу взрослого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Перепрыгивает  на двух ногах через шнур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Ловит мяч от взрослого с близкого расстояния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303240" y="3068960"/>
            <a:ext cx="6840760" cy="10156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Чек - лист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Физическое развитие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(2 - 3 года)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Ребенок___________________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(Ф.И.) ___________________ (возраст)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-324544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63688" y="1052736"/>
          <a:ext cx="7056782" cy="5515371"/>
        </p:xfrm>
        <a:graphic>
          <a:graphicData uri="http://schemas.openxmlformats.org/drawingml/2006/table">
            <a:tbl>
              <a:tblPr/>
              <a:tblGrid>
                <a:gridCol w="3215403"/>
                <a:gridCol w="626713"/>
                <a:gridCol w="627450"/>
                <a:gridCol w="626713"/>
                <a:gridCol w="627450"/>
                <a:gridCol w="654729"/>
                <a:gridCol w="678324"/>
              </a:tblGrid>
              <a:tr h="14112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Показатели развития ребенка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Дата проведения опроса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24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22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Развитие речи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2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Узнает, показывает и называет предметы и их части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6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Использует в активном словаре слова, обозначающие предметы  их части и качества: действия предметов, предлоги (машина – у машины колеса, руль, машина едет, она большая)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6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Проявляет активность в речевых контактах: обращается с просьбой, отвечает на вопросы, привлекает внимание к своим действиям, задает вопросы и ждет на них ответа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3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Говорит внятно, произносит отдельные фразы и предложения, согласовывая слова в роде числе, падеже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2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Восприятие смысла сказок, стихов, рассматривание картинок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3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Способен слушать небольшой текст (стихи, рассказы, сказки и др.) без наглядного сопровождения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3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Отвечает на элементарные вопросы по картинкам к художественному произведению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2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Рассказывает наизусть короткие стихи и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потешки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019" marR="460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475656" y="76854"/>
            <a:ext cx="705678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Чек - лист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Речевое развитие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(2 - 3 года)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Ребенок___________________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(Ф.И.) ___________________ (возраст)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1255</Words>
  <Application>Microsoft Office PowerPoint</Application>
  <PresentationFormat>Экран (4:3)</PresentationFormat>
  <Paragraphs>245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Вера</cp:lastModifiedBy>
  <cp:revision>86</cp:revision>
  <dcterms:created xsi:type="dcterms:W3CDTF">2022-09-21T12:16:59Z</dcterms:created>
  <dcterms:modified xsi:type="dcterms:W3CDTF">2023-10-21T18:00:49Z</dcterms:modified>
</cp:coreProperties>
</file>