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61" r:id="rId6"/>
    <p:sldId id="269" r:id="rId7"/>
    <p:sldId id="267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89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21880" y="2204864"/>
            <a:ext cx="790783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модели взаимодействия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«Специалист-родитель-ребёнок»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родителями детей </a:t>
            </a: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раннего возраста</a:t>
            </a:r>
            <a:endParaRPr lang="ru-RU" sz="2400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/>
              <a:t> </a:t>
            </a:r>
            <a:r>
              <a:rPr lang="en-US" sz="2400" dirty="0" smtClean="0"/>
              <a:t>                                                                                   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en-US" sz="2400" dirty="0" smtClean="0"/>
              <a:t>       </a:t>
            </a:r>
            <a:r>
              <a:rPr lang="ru-RU" sz="2400" dirty="0" smtClean="0"/>
              <a:t>                                                         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</a:t>
            </a:r>
            <a:r>
              <a:rPr lang="ru-RU" sz="2400" dirty="0" smtClean="0"/>
              <a:t>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</a:t>
            </a:r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Сидоренко С.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Н,           </a:t>
            </a: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воспитатель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МБДОУ ЦРР –        </a:t>
            </a:r>
          </a:p>
          <a:p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детского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сада № 37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1052736"/>
          <a:ext cx="6840761" cy="5519994"/>
        </p:xfrm>
        <a:graphic>
          <a:graphicData uri="http://schemas.openxmlformats.org/drawingml/2006/table">
            <a:tbl>
              <a:tblPr/>
              <a:tblGrid>
                <a:gridCol w="3116974"/>
                <a:gridCol w="607527"/>
                <a:gridCol w="608243"/>
                <a:gridCol w="607527"/>
                <a:gridCol w="608243"/>
                <a:gridCol w="634687"/>
                <a:gridCol w="657560"/>
              </a:tblGrid>
              <a:tr h="1310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Предметная деятельность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Группирует предметы по одному признаку: цвету, величине, форме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игрушках вкладышах располагает плоскостные и объёмные формы в соответствующие отверстия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образцу сооружает небольшие постройки из деталей: башня, стол, кровать, домик и обыгрывает их по предложению взрослого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Собирает пирамидку из 3-5 деталей располагая их по убыванию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Экспериментирование с материалами и веществами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Обследует свойства пластилина (глины) раскатывает пластилин или глину, способом «колбаской», круговыми движениями, сплющивают (шарик, яблоко)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Создает по образцу и показу простейшие изображения предметов в рисовании и лепке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Обследуют свойства бумаги при наклеивании готовых форм в аппликации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Отвечает на вопросы взрослого в ходе экспериментирования с  материалами и веществами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91680" y="0"/>
            <a:ext cx="6696744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(2 - 3 года)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 (Ф.И.) ___________________ (возраст)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" y="0"/>
            <a:ext cx="5834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SUS\Desktop\IMG-20231018-WA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7166"/>
            <a:ext cx="2214578" cy="2952771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SUS\Desktop\IMG-20231018-WA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00438"/>
            <a:ext cx="3880528" cy="2910396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US\Desktop\IMG-20231018-WA0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28604"/>
            <a:ext cx="2143141" cy="285752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34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180528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1"/>
            <a:ext cx="77403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908720"/>
          <a:ext cx="7128792" cy="5743878"/>
        </p:xfrm>
        <a:graphic>
          <a:graphicData uri="http://schemas.openxmlformats.org/drawingml/2006/table">
            <a:tbl>
              <a:tblPr/>
              <a:tblGrid>
                <a:gridCol w="3278349"/>
                <a:gridCol w="600398"/>
                <a:gridCol w="560174"/>
                <a:gridCol w="687554"/>
                <a:gridCol w="655520"/>
                <a:gridCol w="661481"/>
                <a:gridCol w="685316"/>
              </a:tblGrid>
              <a:tr h="970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Социально-эмоциональное развитие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2-6 мес.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Улыбка	при	общении со взрослым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Комплекс оживления при общении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Эмоционально-двигательная реакция при появлении матери	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Проявление	интереса	к окружающим	предметам и людям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6-12 мес.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Внимание к о взрослым, дифференциация «своих» и «чужих»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Проявление игрового контакта  с взрослым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Лепет и жест как средство коммуникации (с  8 мес.)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Различные эмоциональные реакции при общении с матерью (с 9 мес.)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Голосовой сигнал о биологических нуждах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Избирательное отношение к окружающим (в конце года)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Избирательность внимания к себе, общение с взрослым с помощью звукосочетаний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некоторых инструкций, обращение внимания на лицо говорящего (в конце года)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Общая моторика. Моторика рук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3 -6 мес.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Лежит на животе, опираясь на согнутые под прямым углом предплечья (4мес.)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вытянутые руки(5мес.);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60" marR="3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20889" y="-99392"/>
            <a:ext cx="5689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«Показатели нормального развития детей в возрасте от 0 до 1 года»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(Ф.И.) ___________________ (возраст)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0" y="332656"/>
          <a:ext cx="7200802" cy="5860621"/>
        </p:xfrm>
        <a:graphic>
          <a:graphicData uri="http://schemas.openxmlformats.org/drawingml/2006/table">
            <a:tbl>
              <a:tblPr/>
              <a:tblGrid>
                <a:gridCol w="3311467"/>
                <a:gridCol w="606462"/>
                <a:gridCol w="565831"/>
                <a:gridCol w="694498"/>
                <a:gridCol w="662141"/>
                <a:gridCol w="668163"/>
                <a:gridCol w="692240"/>
              </a:tblGrid>
              <a:tr h="24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Зрительно-двигательная координация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3 -6 мес.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433070" algn="l"/>
                          <a:tab pos="1161415" algn="l"/>
                          <a:tab pos="2052320" algn="l"/>
                          <a:tab pos="2525395" algn="l"/>
                          <a:tab pos="314007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Направляет руки ко рту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433070" algn="l"/>
                          <a:tab pos="1161415" algn="l"/>
                          <a:tab pos="2052320" algn="l"/>
                          <a:tab pos="2525395" algn="l"/>
                          <a:tab pos="314007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Следит за движением рук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 контролем зрения направляет руку к предмету и захватывает его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74">
                <a:tc>
                  <a:txBody>
                    <a:bodyPr/>
                    <a:lstStyle/>
                    <a:p>
                      <a:pPr marL="6794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6-12мес.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Перекладывает предмет из одной руки в другую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algn="jus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Может положить ложку  в чашку, кубики в коробку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Восприятие, предметно-игровая деятельность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0 -6 мес.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Слуховое сосредоточение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Прекращение или изменение характера плача на голос взрослого (с 1мес.)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Локализация звука в пространстве (с 4мес.)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4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Адекватная реакция на интонацию, голос матери: беспокоится или оживляется (5 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74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  <a:tabLst>
                          <a:tab pos="684530" algn="l"/>
                          <a:tab pos="952500" algn="l"/>
                          <a:tab pos="1177925" algn="l"/>
                          <a:tab pos="1689735" algn="l"/>
                          <a:tab pos="25507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Поворачивается на звук  (с  6 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05">
                <a:tc>
                  <a:txBody>
                    <a:bodyPr/>
                    <a:lstStyle/>
                    <a:p>
                      <a:pPr algn="just">
                        <a:spcBef>
                          <a:spcPts val="295"/>
                        </a:spcBef>
                        <a:spcAft>
                          <a:spcPts val="0"/>
                        </a:spcAft>
                        <a:tabLst>
                          <a:tab pos="864235" algn="l"/>
                          <a:tab pos="1602740" algn="l"/>
                          <a:tab pos="2002155" algn="l"/>
                          <a:tab pos="2475865" algn="l"/>
                          <a:tab pos="304419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Фиксирует	и прослеживает взглядом</a:t>
                      </a:r>
                    </a:p>
                    <a:p>
                      <a:pPr algn="just">
                        <a:spcBef>
                          <a:spcPts val="295"/>
                        </a:spcBef>
                        <a:spcAft>
                          <a:spcPts val="0"/>
                        </a:spcAft>
                        <a:tabLst>
                          <a:tab pos="864235" algn="l"/>
                          <a:tab pos="1602740" algn="l"/>
                          <a:tab pos="2002155" algn="l"/>
                          <a:tab pos="2475865" algn="l"/>
                          <a:tab pos="304419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предмет	(со	2-го	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Смотрит на движение рук,  ощупывает  их  (с  3-3,5  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57">
                <a:tc>
                  <a:txBody>
                    <a:bodyPr/>
                    <a:lstStyle/>
                    <a:p>
                      <a:pPr algn="just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Тянется к близко расположенному предмету, водит по нему	руками, рассматривая	одновременно и предмет, и свои руки(4мес.)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74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  <a:tabLst>
                          <a:tab pos="808355" algn="l"/>
                          <a:tab pos="1542415" algn="l"/>
                          <a:tab pos="264350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Захватывает предмет (5-5,5 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74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Показывает части тела (с11мес.)</a:t>
                      </a: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73" marR="34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35696" y="908626"/>
          <a:ext cx="6768752" cy="5872442"/>
        </p:xfrm>
        <a:graphic>
          <a:graphicData uri="http://schemas.openxmlformats.org/drawingml/2006/table">
            <a:tbl>
              <a:tblPr/>
              <a:tblGrid>
                <a:gridCol w="3112776"/>
                <a:gridCol w="570074"/>
                <a:gridCol w="531882"/>
                <a:gridCol w="652828"/>
                <a:gridCol w="622414"/>
                <a:gridCol w="628073"/>
                <a:gridCol w="650705"/>
              </a:tblGrid>
              <a:tr h="1081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Социально-эмоциональное развитие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3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63880" algn="l"/>
                          <a:tab pos="1793875" algn="l"/>
                          <a:tab pos="277876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При	необходимости	обращается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63880" algn="l"/>
                          <a:tab pos="1793875" algn="l"/>
                          <a:tab pos="277876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 помощью к взрослому, ищет внимания к себе и старается его сохранить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65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Взаимодействует, ждет, пытается помочь начинает проявлять гордость при достижении цели, проявляет эмоции возбуждения, восхищения, гнева, зависти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6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Наслаждается	компанией сверстников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6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Развивается воля, может играть один в присутствии взрослого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79">
                <a:tc>
                  <a:txBody>
                    <a:bodyPr/>
                    <a:lstStyle/>
                    <a:p>
                      <a:pPr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Общая моторика. Моторика рук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Ходит уверенно, наклоняется, чтобы достать предмет с пола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6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645795" algn="l"/>
                          <a:tab pos="1879600" algn="l"/>
                          <a:tab pos="230505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Останавливается, идет в сторону</a:t>
                      </a:r>
                      <a:r>
                        <a:rPr lang="ru-RU" sz="1200" spc="400"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назад, бросает мяч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79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Короткое время стоит на одной ноге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65">
                <a:tc>
                  <a:txBody>
                    <a:bodyPr/>
                    <a:lstStyle/>
                    <a:p>
                      <a:pPr algn="just"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27546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При  легкой  поддержке  ходит  вниз поднимается сам, прыгает на месте, крутит педали трехколесного велосипеда	полестнице,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79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Держит  два  предмета в одной руке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6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Чертит карандашом, листает страницы книги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79">
                <a:tc>
                  <a:txBody>
                    <a:bodyPr/>
                    <a:lstStyle/>
                    <a:p>
                      <a:pPr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Ставит друг на друга от 2до 6 кубиков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6">
                <a:tc>
                  <a:txBody>
                    <a:bodyPr/>
                    <a:lstStyle/>
                    <a:p>
                      <a:pPr marL="6540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Зрительно-двигательная координация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05">
                <a:tc>
                  <a:txBody>
                    <a:bodyPr/>
                    <a:lstStyle/>
                    <a:p>
                      <a:pPr marR="7620" algn="just">
                        <a:lnSpc>
                          <a:spcPts val="1365"/>
                        </a:lnSpc>
                        <a:spcAft>
                          <a:spcPts val="0"/>
                        </a:spcAft>
                        <a:tabLst>
                          <a:tab pos="610235" algn="l"/>
                          <a:tab pos="126238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Чертит	штрихи	и «каракули», держит чашку, поднимает ее и пьет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65"/>
                        </a:lnSpc>
                        <a:spcAft>
                          <a:spcPts val="0"/>
                        </a:spcAft>
                        <a:tabLst>
                          <a:tab pos="100647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	держит</a:t>
                      </a: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6475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6475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нормального развития детей в возрасте  от 1 года до 2 лет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647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 (Ф.И.) ___________________ (возраст)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7704" y="548680"/>
          <a:ext cx="6770829" cy="5240486"/>
        </p:xfrm>
        <a:graphic>
          <a:graphicData uri="http://schemas.openxmlformats.org/drawingml/2006/table">
            <a:tbl>
              <a:tblPr/>
              <a:tblGrid>
                <a:gridCol w="3113733"/>
                <a:gridCol w="570251"/>
                <a:gridCol w="532043"/>
                <a:gridCol w="653028"/>
                <a:gridCol w="622605"/>
                <a:gridCol w="628264"/>
                <a:gridCol w="650905"/>
              </a:tblGrid>
              <a:tr h="242803">
                <a:tc>
                  <a:txBody>
                    <a:bodyPr/>
                    <a:lstStyle/>
                    <a:p>
                      <a:pPr marL="6540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Восприятие, </a:t>
                      </a:r>
                      <a:r>
                        <a:rPr lang="ru-RU" sz="1200" b="1" spc="-5" dirty="0">
                          <a:latin typeface="Times New Roman"/>
                          <a:ea typeface="Times New Roman"/>
                        </a:rPr>
                        <a:t>предметно-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игровая деятельность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Прослеживает	движение мячика в помещении, снимает кольца с пирамиды, выделяет выражение лица (плач, смех), рассматривает картинки в книге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Психическое развитие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3">
                <a:tc>
                  <a:txBody>
                    <a:bodyPr/>
                    <a:lstStyle/>
                    <a:p>
                      <a:pPr marR="5778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Начинает понимать назначение большинства окружающих предметов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3">
                <a:tc>
                  <a:txBody>
                    <a:bodyPr/>
                    <a:lstStyle/>
                    <a:p>
                      <a:pPr marR="5778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Использует один предмет как инструмент, чтобы достать игрушку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6">
                <a:tc>
                  <a:txBody>
                    <a:bodyPr/>
                    <a:lstStyle/>
                    <a:p>
                      <a:pPr marR="5778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Подбирает идентичные предметы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3">
                <a:tc>
                  <a:txBody>
                    <a:bodyPr/>
                    <a:lstStyle/>
                    <a:p>
                      <a:pPr marR="5778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Знает свое имя и названия многих окружающих предметов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3">
                <a:tc>
                  <a:txBody>
                    <a:bodyPr/>
                    <a:lstStyle/>
                    <a:p>
                      <a:pPr marR="5778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Узнает и называет свое отражение в зеркале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marR="5778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Называет от одного до пяти частей тела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marR="5778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Понимание речи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3">
                <a:tc>
                  <a:txBody>
                    <a:bodyPr/>
                    <a:lstStyle/>
                    <a:p>
                      <a:pPr marR="590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Дает   несколько   предметов   по просьбе  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3">
                <a:tc>
                  <a:txBody>
                    <a:bodyPr/>
                    <a:lstStyle/>
                    <a:p>
                      <a:pPr marR="590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Смотрит на показываемые картинки в течение 2 мин.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05">
                <a:tc>
                  <a:txBody>
                    <a:bodyPr/>
                    <a:lstStyle/>
                    <a:p>
                      <a:pPr marR="590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Указывает на знакомое   лицо,   животных,   игрушки и предметы по словесной инструкции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3">
                <a:tc>
                  <a:txBody>
                    <a:bodyPr/>
                    <a:lstStyle/>
                    <a:p>
                      <a:pPr marR="590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Показывает знакомые картинки, когда их называют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68">
                <a:tc>
                  <a:txBody>
                    <a:bodyPr/>
                    <a:lstStyle/>
                    <a:p>
                      <a:pPr marR="590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Реагирует на запрет«не трогай»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05">
                <a:tc>
                  <a:txBody>
                    <a:bodyPr/>
                    <a:lstStyle/>
                    <a:p>
                      <a:pPr marR="590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Ассоциирует простые слова</a:t>
                      </a:r>
                    </a:p>
                    <a:p>
                      <a:pPr marR="590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 категориям: «еда», «одежда», «игрушки»</a:t>
                      </a: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26" marR="45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5" y="729197"/>
          <a:ext cx="7056784" cy="5582338"/>
        </p:xfrm>
        <a:graphic>
          <a:graphicData uri="http://schemas.openxmlformats.org/drawingml/2006/table">
            <a:tbl>
              <a:tblPr/>
              <a:tblGrid>
                <a:gridCol w="3245236"/>
                <a:gridCol w="594333"/>
                <a:gridCol w="554514"/>
                <a:gridCol w="680607"/>
                <a:gridCol w="648900"/>
                <a:gridCol w="654799"/>
                <a:gridCol w="678395"/>
              </a:tblGrid>
              <a:tr h="1174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66">
                <a:tc>
                  <a:txBody>
                    <a:bodyPr/>
                    <a:lstStyle/>
                    <a:p>
                      <a:pPr marL="6540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Социально-эмоциональное развитие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06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Играет самостоятельно, проявляет фантазию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66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Любит нравиться другим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32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Подражает сверстникам, играет в простые групповые игры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03">
                <a:tc>
                  <a:txBody>
                    <a:bodyPr/>
                    <a:lstStyle/>
                    <a:p>
                      <a:pPr marL="65405"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12077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Общая моторика,  моторика рук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1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744855" algn="l"/>
                          <a:tab pos="1398905" algn="l"/>
                          <a:tab pos="2053590" algn="l"/>
                          <a:tab pos="292735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Учится	бегать,	ходить	на носках,	сохранять равновесие на одной ноге,  сидит на корточках, спрыгивает с нижней ступеньки 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98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49325" algn="l"/>
                          <a:tab pos="1684020" algn="l"/>
                          <a:tab pos="2162175" algn="l"/>
                          <a:tab pos="26904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Открывает ящик и опрокидывает его содержимое, играет с песком	и глиной, открывает крышки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Использует ножницы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Красит пальцем, нанизывает бусы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06">
                <a:tc>
                  <a:txBody>
                    <a:bodyPr/>
                    <a:lstStyle/>
                    <a:p>
                      <a:pPr marL="654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Зрительно-двигательная координация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0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Может крутить  пальцем  диск  телефона 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32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Рисует черточки, воспроизводит  простые  формы  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43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Режет ножницами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66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Рисует по образцу крест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06">
                <a:tc>
                  <a:txBody>
                    <a:bodyPr/>
                    <a:lstStyle/>
                    <a:p>
                      <a:pPr marL="65405"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03251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Восприятие,	предметно- игровая деятельность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0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155700" algn="l"/>
                          <a:tab pos="1936750" algn="l"/>
                          <a:tab pos="271907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Рассматривает	картинки,		искладывает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32">
                <a:tc>
                  <a:txBody>
                    <a:bodyPr/>
                    <a:lstStyle/>
                    <a:p>
                      <a:pPr algn="just">
                        <a:spcBef>
                          <a:spcPts val="315"/>
                        </a:spcBef>
                        <a:spcAft>
                          <a:spcPts val="0"/>
                        </a:spcAft>
                        <a:tabLst>
                          <a:tab pos="1176020" algn="l"/>
                          <a:tab pos="1660525" algn="l"/>
                          <a:tab pos="2430780" algn="l"/>
                          <a:tab pos="297624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Разбирает пирамиду  без учета величины колец		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just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Выделяет парную картинку по образцу</a:t>
                      </a: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6338" algn="l"/>
                <a:tab pos="1660525" algn="l"/>
                <a:tab pos="2430463" algn="l"/>
                <a:tab pos="2976563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6338" algn="l"/>
                <a:tab pos="1660525" algn="l"/>
                <a:tab pos="2430463" algn="l"/>
                <a:tab pos="2976563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нормального развития детей в возрасте от 2 до 3 лет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6338" algn="l"/>
                <a:tab pos="1660525" algn="l"/>
                <a:tab pos="2430463" algn="l"/>
                <a:tab pos="2976563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 (Ф.И.) ___________________ (возраст)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91679" y="908720"/>
          <a:ext cx="7128794" cy="5932424"/>
        </p:xfrm>
        <a:graphic>
          <a:graphicData uri="http://schemas.openxmlformats.org/drawingml/2006/table">
            <a:tbl>
              <a:tblPr/>
              <a:tblGrid>
                <a:gridCol w="3096080"/>
                <a:gridCol w="567462"/>
                <a:gridCol w="731303"/>
                <a:gridCol w="731303"/>
                <a:gridCol w="624420"/>
                <a:gridCol w="689113"/>
                <a:gridCol w="689113"/>
              </a:tblGrid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Игровая деятельность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Производит последовательные игровые действия (2-3 действия) с образными игрушками: кормит куклу, укладывает спать, ведет на прогулку и др.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Начинает использовать предметы заместители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Принимает воображаемую ситуацию «как будто» и адекватно действует в ней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Общение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Общается со знакомым взрослым с помощью вербальных средств (используя речь)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Легко вступает в контакт со взрослым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образцу и напоминанию взрослого здоровается, прощается, говорит «спасибо», «пожалуйста»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Самообслуживание и действия с бытовыми предметами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Способен к элементарному самообслуживанию: пытается самостоятельно одеваться, есть ложкой, пить из чашки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Моет руки, пользуется туалетом, носовым платком, и др.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Помогает убирать игрушки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Подражает трудовым действиям взрослым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-146968"/>
            <a:ext cx="74888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(2 - 3 года)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________________(Ф.И.) _______ (возраст)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91681" y="908720"/>
          <a:ext cx="7128793" cy="1892808"/>
        </p:xfrm>
        <a:graphic>
          <a:graphicData uri="http://schemas.openxmlformats.org/drawingml/2006/table">
            <a:tbl>
              <a:tblPr/>
              <a:tblGrid>
                <a:gridCol w="3248215"/>
                <a:gridCol w="633108"/>
                <a:gridCol w="633852"/>
                <a:gridCol w="633108"/>
                <a:gridCol w="633852"/>
                <a:gridCol w="661412"/>
                <a:gridCol w="68524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Восприятие смысла музыки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Воспроизводит по подражанию простые плясовые движения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Поет небольшие песенки совместно со взрослым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Слушает небольшие яркие музыкальные произведения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35696" y="-198312"/>
            <a:ext cx="6912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(2 - 3 года)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(Ф.И.) ___________________ (возраст)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35695" y="4077072"/>
          <a:ext cx="6872848" cy="1892808"/>
        </p:xfrm>
        <a:graphic>
          <a:graphicData uri="http://schemas.openxmlformats.org/drawingml/2006/table">
            <a:tbl>
              <a:tblPr/>
              <a:tblGrid>
                <a:gridCol w="3154632"/>
                <a:gridCol w="577942"/>
                <a:gridCol w="543482"/>
                <a:gridCol w="663378"/>
                <a:gridCol w="631788"/>
                <a:gridCol w="639685"/>
                <a:gridCol w="66194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 активность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Умеет перешагивать через несколько препятствий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Воспроизводит простые действия по показу взрослого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Перепрыгивает  на двух ногах через шнур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Ловит мяч от взрослого с близкого расстояния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03240" y="3068960"/>
            <a:ext cx="684076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(2 - 3 года)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(Ф.И.) ___________________ (возраст)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052736"/>
          <a:ext cx="7056782" cy="5515371"/>
        </p:xfrm>
        <a:graphic>
          <a:graphicData uri="http://schemas.openxmlformats.org/drawingml/2006/table">
            <a:tbl>
              <a:tblPr/>
              <a:tblGrid>
                <a:gridCol w="3215403"/>
                <a:gridCol w="626713"/>
                <a:gridCol w="627450"/>
                <a:gridCol w="626713"/>
                <a:gridCol w="627450"/>
                <a:gridCol w="654729"/>
                <a:gridCol w="678324"/>
              </a:tblGrid>
              <a:tr h="1411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Развитие речи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Узнает, показывает и называет предметы и их части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Использует в активном словаре слова, обозначающие предметы  их части и качества: действия предметов, предлоги (машина – у машины колеса, руль, машина едет, она большая)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Проявляет активность в речевых контактах: обращается с просьбой, отвечает на вопросы, привлекает внимание к своим действиям, задает вопросы и ждет на них ответа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Говорит внятно, произносит отдельные фразы и предложения, согласовывая слова в роде числе, падеже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Восприятие смысла сказок, стихов, рассматривание картинок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Способен слушать небольшой текст (стихи, рассказы, сказки и др.) без наглядного сопровождения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Отвечает на элементарные вопросы по картинкам к художественному произведению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Рассказывает наизусть короткие стихи 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потешки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19" marR="4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75656" y="76854"/>
            <a:ext cx="7056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(2 - 3 года)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(Ф.И.) ___________________ (возраст)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1255</Words>
  <Application>Microsoft Office PowerPoint</Application>
  <PresentationFormat>Экран (4:3)</PresentationFormat>
  <Paragraphs>245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86</cp:revision>
  <dcterms:created xsi:type="dcterms:W3CDTF">2022-09-21T12:16:59Z</dcterms:created>
  <dcterms:modified xsi:type="dcterms:W3CDTF">2023-10-21T18:00:49Z</dcterms:modified>
</cp:coreProperties>
</file>