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58" r:id="rId9"/>
    <p:sldId id="259" r:id="rId10"/>
    <p:sldId id="267" r:id="rId11"/>
    <p:sldId id="268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../word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Актуальные вопросы взаимодействия с родителями (законными представителями). Методы и приемы оказания им помощи специалистами Консультационного центра</a:t>
            </a:r>
            <a:endParaRPr lang="ru-RU" sz="2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Старший воспитатель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Галинская В.А.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>
                  <a14:imgLayer r:embed="rId7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Дистанционное консультирование родителей</a:t>
            </a:r>
            <a:endParaRPr lang="ru-RU" sz="24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КИП\отчет по Смартеке еще\Консультирование родителя по работе с приложением BebyApp.jpg"/>
          <p:cNvPicPr>
            <a:picLocks noChangeAspect="1" noChangeArrowheads="1"/>
          </p:cNvPicPr>
          <p:nvPr/>
        </p:nvPicPr>
        <p:blipFill>
          <a:blip r:embed="rId3" cstate="print"/>
          <a:srcRect t="5128"/>
          <a:stretch>
            <a:fillRect/>
          </a:stretch>
        </p:blipFill>
        <p:spPr bwMode="auto">
          <a:xfrm>
            <a:off x="4067944" y="3861048"/>
            <a:ext cx="38456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G:\КИП\отчет по Смартеке еще\Взаимодействие с мамой по выполнению программы малы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1511060" cy="297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Вера\Downloads\IMG-20220925-WA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20688"/>
            <a:ext cx="151216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Вера\Downloads\IMG-20220925-WA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20688"/>
            <a:ext cx="1517588" cy="303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Вера\Downloads\IMG-20220925-WA00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48680"/>
            <a:ext cx="151216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Вера\Downloads\IMG-20220925-WA0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48680"/>
            <a:ext cx="151216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259632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Рубрика «</a:t>
            </a:r>
            <a:r>
              <a:rPr lang="ru-RU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Самообразователь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родителя»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C:\Users\Вера\Desktop\все по КИПу\фото продуктов КИП\20220901_1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480695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Х\Мои документы\Downloads\20220127_163957.jpg"/>
          <p:cNvPicPr>
            <a:picLocks noChangeAspect="1" noChangeArrowheads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 bwMode="auto">
          <a:xfrm>
            <a:off x="5580112" y="764704"/>
            <a:ext cx="326732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C:\Documents and Settings\Х\Мои документы\Downloads\IMG-20220127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3250217" cy="250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40364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работы Выездной службы определяется следующими показателями</a:t>
            </a:r>
            <a:endParaRPr lang="ru-RU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8683931"/>
              </p:ext>
            </p:extLst>
          </p:nvPr>
        </p:nvGraphicFramePr>
        <p:xfrm>
          <a:off x="827584" y="1124744"/>
          <a:ext cx="8136905" cy="5365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486">
                  <a:extLst>
                    <a:ext uri="{9D8B030D-6E8A-4147-A177-3AD203B41FA5}">
                      <a16:colId xmlns="" xmlns:a16="http://schemas.microsoft.com/office/drawing/2014/main" val="1071487177"/>
                    </a:ext>
                  </a:extLst>
                </a:gridCol>
                <a:gridCol w="1603762">
                  <a:extLst>
                    <a:ext uri="{9D8B030D-6E8A-4147-A177-3AD203B41FA5}">
                      <a16:colId xmlns="" xmlns:a16="http://schemas.microsoft.com/office/drawing/2014/main" val="1317047812"/>
                    </a:ext>
                  </a:extLst>
                </a:gridCol>
                <a:gridCol w="1118864">
                  <a:extLst>
                    <a:ext uri="{9D8B030D-6E8A-4147-A177-3AD203B41FA5}">
                      <a16:colId xmlns="" xmlns:a16="http://schemas.microsoft.com/office/drawing/2014/main" val="9960984"/>
                    </a:ext>
                  </a:extLst>
                </a:gridCol>
                <a:gridCol w="1846333">
                  <a:extLst>
                    <a:ext uri="{9D8B030D-6E8A-4147-A177-3AD203B41FA5}">
                      <a16:colId xmlns="" xmlns:a16="http://schemas.microsoft.com/office/drawing/2014/main" val="3778038803"/>
                    </a:ext>
                  </a:extLst>
                </a:gridCol>
                <a:gridCol w="1502336">
                  <a:extLst>
                    <a:ext uri="{9D8B030D-6E8A-4147-A177-3AD203B41FA5}">
                      <a16:colId xmlns="" xmlns:a16="http://schemas.microsoft.com/office/drawing/2014/main" val="2527223226"/>
                    </a:ext>
                  </a:extLst>
                </a:gridCol>
                <a:gridCol w="1437124">
                  <a:extLst>
                    <a:ext uri="{9D8B030D-6E8A-4147-A177-3AD203B41FA5}">
                      <a16:colId xmlns="" xmlns:a16="http://schemas.microsoft.com/office/drawing/2014/main" val="2544920074"/>
                    </a:ext>
                  </a:extLst>
                </a:gridCol>
              </a:tblGrid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Алгоритм формирования (формула)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Базовые показатели (используемые в формуле)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сбора информации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="" xmlns:a16="http://schemas.microsoft.com/office/drawing/2014/main" val="3465384477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родителей, обратившихся в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="" xmlns:a16="http://schemas.microsoft.com/office/drawing/2014/main" val="104968468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которым адресована консультативная помощь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="" xmlns:a16="http://schemas.microsoft.com/office/drawing/2014/main" val="2221966927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всех форм обращений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="" xmlns:a16="http://schemas.microsoft.com/office/drawing/2014/main" val="1578754276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 о работе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положительных отзывов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 отзыв родителя посредством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="" xmlns:a16="http://schemas.microsoft.com/office/drawing/2014/main" val="37946269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55577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Лист 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отзыва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398" t="29840" r="21650" b="5901"/>
          <a:stretch>
            <a:fillRect/>
          </a:stretch>
        </p:blipFill>
        <p:spPr bwMode="auto">
          <a:xfrm>
            <a:off x="4283968" y="692696"/>
            <a:ext cx="4320480" cy="24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7398" t="33620" r="20942" b="5901"/>
          <a:stretch>
            <a:fillRect/>
          </a:stretch>
        </p:blipFill>
        <p:spPr bwMode="auto">
          <a:xfrm>
            <a:off x="4283968" y="3501008"/>
            <a:ext cx="439698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Вера\Downloads\Screenshot_20220924-231818_Samsung Internet.jpg"/>
          <p:cNvPicPr>
            <a:picLocks noChangeAspect="1" noChangeArrowheads="1"/>
          </p:cNvPicPr>
          <p:nvPr/>
        </p:nvPicPr>
        <p:blipFill>
          <a:blip r:embed="rId5" cstate="print"/>
          <a:srcRect t="5537"/>
          <a:stretch>
            <a:fillRect/>
          </a:stretch>
        </p:blipFill>
        <p:spPr bwMode="auto">
          <a:xfrm>
            <a:off x="683568" y="692696"/>
            <a:ext cx="328141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475656" y="0"/>
            <a:ext cx="76683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консультирования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Консультативную беседу делят на четыре этапа: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с получателем (родителем) консультационной услуги и начало беседы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расспрос родителя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 на вопрос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завершение беседы (консультирования).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Эмоциональные компоненты: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искренний интерес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 на родителе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высказаться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проявлять излишнее любопытство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конфиденциальность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атмосферы для раскрытия клиента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осуждения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Невербальное общение: 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голоса (тон, громкость голоса, темп речи, произношение)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тела (контакт глаз, выражение лица, руки и жесты, поза)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структурирование окружения (дистанция, предметы остановки комнаты, одежда, позиция в пространстве)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Вербальное общение -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слушание клиента: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выслушать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услышать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763688" y="764704"/>
            <a:ext cx="71287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Нерефлексивное слушание: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умение молчать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выразить понимание, одобрение и поддержку короткими фразами</a:t>
            </a: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Рефлексивное слушание: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выяснение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уточнение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перефразирование</a:t>
            </a:r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дальнейшее развитие мыслей собеседника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резюмирование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замечания о ходе беседы</a:t>
            </a:r>
          </a:p>
          <a:p>
            <a:pPr algn="just"/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Умение задавать вопросы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открытые вопросы («почему», «как», «что», «опишите», «расскажите мне о…», «что вы думаете о…»)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закрытые вопросы («есть/был», «сделал/сделала», «будет/не будет», «если»)</a:t>
            </a: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 rot="20698148">
            <a:off x="1763688" y="2606135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Благодарю за внимание!</a:t>
            </a:r>
            <a:endParaRPr lang="ru-RU" sz="32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Х\Мои документы\Мои рисунки\2022-09-22\Сканироват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2003992" cy="283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Х\Мои документы\Мои рисунки\2022-09-22\Сканировать1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450" y="3861048"/>
            <a:ext cx="2016897" cy="285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Х\Мои документы\Мои рисунки\2022-09-22\Сканировать1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03218"/>
            <a:ext cx="2000834" cy="282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семинар 19.11.21\Сканировать1.JPG"/>
          <p:cNvPicPr>
            <a:picLocks noChangeAspect="1" noChangeArrowheads="1"/>
          </p:cNvPicPr>
          <p:nvPr/>
        </p:nvPicPr>
        <p:blipFill>
          <a:blip r:embed="rId6" cstate="print"/>
          <a:srcRect r="1374" b="1553"/>
          <a:stretch>
            <a:fillRect/>
          </a:stretch>
        </p:blipFill>
        <p:spPr bwMode="auto">
          <a:xfrm>
            <a:off x="2699792" y="188640"/>
            <a:ext cx="24482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F:\семинар 19.11.21\Сканировать10001.JPG"/>
          <p:cNvPicPr>
            <a:picLocks noChangeAspect="1" noChangeArrowheads="1"/>
          </p:cNvPicPr>
          <p:nvPr/>
        </p:nvPicPr>
        <p:blipFill>
          <a:blip r:embed="rId7" cstate="print"/>
          <a:srcRect l="7645"/>
          <a:stretch>
            <a:fillRect/>
          </a:stretch>
        </p:blipFill>
        <p:spPr bwMode="auto">
          <a:xfrm>
            <a:off x="5724128" y="188640"/>
            <a:ext cx="237626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нновационный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выездной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нсультативной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службы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семьи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ДОУ»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проекта: обеспечение максимальной мобильности деятельности Центра консультационной поддержки семьи «Гармония».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проекта:</a:t>
            </a: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сетевого взаимодействия с дошкольными образовательными организациями района;</a:t>
            </a: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оказание консультативной помощи родителям (законным представителям) по различным вопросам воспитания, обучения и развития детей раннего и дошкольного возраста;</a:t>
            </a:r>
            <a:b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создание комплексной системы сопровождения родителей (законных представителей) в вопросах развития ребенка раннего и дошкольного возраста в условиях семейного воспитания;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практико-ориентированных занятий с родителями (законными представителями) по вопросам образования детей;</a:t>
            </a:r>
            <a:b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обеспечение единства семейного и общественного воспитания</a:t>
            </a:r>
            <a:r>
              <a:rPr lang="ru-RU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выездной консультативной службы регламентируется нормативно-правовой базой: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Конституцией РФ ст.43;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Семейным кодексом РФ;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Российской Федерации от 29 декабря 2012 г. № 273-ФЗ «Об образовании в Российской Федерации»;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«Методическими рекомендациями по оказанию услуг психолого-педагогической, методической и консультационной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рамках федерального проекта «Современная школа» национального проекта «Образование», утвержденными распоряжением Министерства просвещения РФ от 10.08.2021г. № Р-183.);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0"/>
            <a:ext cx="727280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Федеральным законом «О персональных данных» от 27 июля 2006 г. № 152-ФЗ;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Постановлением Главного государственного санитарного врача Российской Федерации от 28 января 2021 г. № 2 «Об утверждении санитарных правил и норм </a:t>
            </a:r>
            <a:r>
              <a:rPr lang="ru-RU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СанПиН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Постановлением Главного государственного санитарного врача Российской Федерации от 28 января 2021 г. № 2 «Об утверждении санитарных правил и норм </a:t>
            </a:r>
            <a:r>
              <a:rPr lang="ru-RU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СанПиН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Уставом МБДОУ ЦРР - детского сада № 37 муниципального образования Абинский район, утвержденный постановлением администрации муниципального образования Абинский район от 21.01.2019 года № 32;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0"/>
            <a:ext cx="741682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приказом управления образования администрации муниципального образования Абинский район № 413 от 06.06.2016 г. «О создании консультационных центров для родителей (законных представителей), обеспечивающих получение детьми дошкольного образования в форме семейного образования»; </a:t>
            </a: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приказом муниципального бюджетного образовательного учреждения Центра развития ребенка – детского сада № 37 муниципального образования Абинский район № 111 от 10.06.2016 г. «Об организации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Положением о Центре консультационной поддержки семьи «Гармония» муниципального бюджетного дошкольного образовательного учреждения Центра развития ребенка – детского сада № 37, приказ  № 126 от  29.10.2021г. 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Положением о выездной консультативной службе муниципального бюджетного дошкольного образовательного учреждения Центра развития ребенка – детского сада № 37, приказ № 126 от 29.10.2021г.</a:t>
            </a: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 cstate="print"/>
          <a:srcRect l="16301" t="25200" r="49680" b="10541"/>
          <a:stretch>
            <a:fillRect/>
          </a:stretch>
        </p:blipFill>
        <p:spPr bwMode="auto">
          <a:xfrm>
            <a:off x="2555776" y="638308"/>
            <a:ext cx="5853827" cy="62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131840" y="260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Модель реализации услуг</a:t>
            </a:r>
            <a:endParaRPr lang="ru-RU" sz="20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1"/>
            <a:ext cx="8105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Выездная консультативная служба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«Шаг </a:t>
            </a:r>
            <a:r>
              <a:rPr lang="ru-RU" sz="2400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наВстречу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4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Вера\Desktop\Все по КЦ\КЦ в других садах\20210608_171646.jpg"/>
          <p:cNvPicPr>
            <a:picLocks noChangeAspect="1" noChangeArrowheads="1"/>
          </p:cNvPicPr>
          <p:nvPr/>
        </p:nvPicPr>
        <p:blipFill>
          <a:blip r:embed="rId3" cstate="print"/>
          <a:srcRect t="2417" b="3318"/>
          <a:stretch>
            <a:fillRect/>
          </a:stretch>
        </p:blipFill>
        <p:spPr bwMode="auto">
          <a:xfrm>
            <a:off x="395536" y="3861048"/>
            <a:ext cx="397249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Вера\Desktop\Все по КЦ\фото КЦ выездная д.с 12\д.с 6\20211112_155951[1].jpeg"/>
          <p:cNvPicPr>
            <a:picLocks noChangeAspect="1" noChangeArrowheads="1"/>
          </p:cNvPicPr>
          <p:nvPr/>
        </p:nvPicPr>
        <p:blipFill>
          <a:blip r:embed="rId4" cstate="print"/>
          <a:srcRect t="2461" b="1553"/>
          <a:stretch>
            <a:fillRect/>
          </a:stretch>
        </p:blipFill>
        <p:spPr bwMode="auto">
          <a:xfrm>
            <a:off x="4860032" y="3789040"/>
            <a:ext cx="390128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Вера\Desktop\все по КИПу\фото выездной\20220811_163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3828661" cy="287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816424" cy="282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Выездная консультативная служба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«Шаг </a:t>
            </a:r>
            <a:r>
              <a:rPr lang="ru-RU" sz="2400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наВстречу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4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Вера\Desktop\фото для Е.Г\IMG-20220323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3679293" cy="28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Users\Вера\Desktop\рабочий стол 2022\Все по КЦ\20220520_162548.jpg"/>
          <p:cNvPicPr>
            <a:picLocks noChangeAspect="1" noChangeArrowheads="1"/>
          </p:cNvPicPr>
          <p:nvPr/>
        </p:nvPicPr>
        <p:blipFill>
          <a:blip r:embed="rId4" cstate="print"/>
          <a:srcRect l="8443" r="25654"/>
          <a:stretch>
            <a:fillRect/>
          </a:stretch>
        </p:blipFill>
        <p:spPr bwMode="auto">
          <a:xfrm>
            <a:off x="5076056" y="908720"/>
            <a:ext cx="376093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Вера\Desktop\все по КИПу\фото выездной\20220520_155715.jpg"/>
          <p:cNvPicPr>
            <a:picLocks noChangeAspect="1" noChangeArrowheads="1"/>
          </p:cNvPicPr>
          <p:nvPr/>
        </p:nvPicPr>
        <p:blipFill>
          <a:blip r:embed="rId5" cstate="print"/>
          <a:srcRect l="14069" r="24538"/>
          <a:stretch>
            <a:fillRect/>
          </a:stretch>
        </p:blipFill>
        <p:spPr bwMode="auto">
          <a:xfrm>
            <a:off x="884659" y="3861048"/>
            <a:ext cx="383135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ера\Desktop\все по КИПу\фото выездной\20220520_165917.jpg"/>
          <p:cNvPicPr>
            <a:picLocks noChangeAspect="1" noChangeArrowheads="1"/>
          </p:cNvPicPr>
          <p:nvPr/>
        </p:nvPicPr>
        <p:blipFill>
          <a:blip r:embed="rId6" cstate="print"/>
          <a:srcRect l="14847" r="32990" b="11801"/>
          <a:stretch>
            <a:fillRect/>
          </a:stretch>
        </p:blipFill>
        <p:spPr bwMode="auto">
          <a:xfrm>
            <a:off x="5148064" y="3789040"/>
            <a:ext cx="369092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782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68</cp:revision>
  <dcterms:created xsi:type="dcterms:W3CDTF">2022-09-21T12:16:59Z</dcterms:created>
  <dcterms:modified xsi:type="dcterms:W3CDTF">2022-09-25T18:35:50Z</dcterms:modified>
</cp:coreProperties>
</file>