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0" r:id="rId3"/>
    <p:sldId id="257" r:id="rId4"/>
    <p:sldId id="261" r:id="rId5"/>
    <p:sldId id="262" r:id="rId6"/>
    <p:sldId id="263" r:id="rId7"/>
    <p:sldId id="264" r:id="rId8"/>
    <p:sldId id="258" r:id="rId9"/>
    <p:sldId id="259" r:id="rId10"/>
    <p:sldId id="267" r:id="rId11"/>
    <p:sldId id="268" r:id="rId12"/>
    <p:sldId id="265" r:id="rId13"/>
    <p:sldId id="266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1" d="100"/>
          <a:sy n="61" d="100"/>
        </p:scale>
        <p:origin x="-917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A30EF-B3BD-4D0D-A5C5-ECBC376BCA78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5CACF-B732-421C-B889-288A724252E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8932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../word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2214554"/>
            <a:ext cx="810555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Актуальные вопросы взаимодействия с родителями (законными представителями). Методы и приемы оказания им помощи специалистами Консультационного центра</a:t>
            </a:r>
            <a:endParaRPr lang="ru-RU" sz="2400" b="1" i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Старший воспитатель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МБДОУ ЦРР – детского сада  № 37</a:t>
            </a:r>
          </a:p>
          <a:p>
            <a:pPr algn="r"/>
            <a:r>
              <a:rPr lang="ru-RU" sz="1600" b="1" i="1" dirty="0" smtClean="0">
                <a:ln w="1905"/>
                <a:solidFill>
                  <a:srgbClr val="0000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pitchFamily="34" charset="0"/>
                <a:cs typeface="Tahoma" pitchFamily="34" charset="0"/>
              </a:rPr>
              <a:t>Галинская В.А.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357422" y="357166"/>
            <a:ext cx="6572296" cy="1143008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МУНИЦИПАЛЬНОЕ БЮДЖЕТНОЕ ДОШКОЛЬНОЕ ОБРАЗОВАТЕЛЬНОЕ УЧРЕЖДЕНИЕ ЦЕНТР РАЗВИТИЯ РЕБЕНКА – ДЕТСКИЙ САД № 37 МУНИЦИПАЛЬНОГО ОБРАЗОВАНИЯ АБИНСКИЙ РАЙОН</a:t>
            </a:r>
            <a:endParaRPr lang="ru-RU" sz="1400" b="1" dirty="0" smtClean="0">
              <a:solidFill>
                <a:srgbClr val="0000FF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>
                  <a14:imgLayer r:embed="rId7">
                    <a14:imgEffect>
                      <a14:backgroundRemoval t="36068" b="70573" l="18960" r="36091">
                        <a14:foregroundMark x1="23280" y1="45964" x2="23280" y2="45964"/>
                        <a14:foregroundMark x1="25329" y1="43359" x2="25329" y2="43359"/>
                        <a14:foregroundMark x1="27672" y1="41406" x2="27672" y2="41406"/>
                        <a14:foregroundMark x1="30234" y1="42708" x2="30234" y2="42708"/>
                        <a14:foregroundMark x1="32357" y1="45833" x2="32357" y2="45833"/>
                        <a14:foregroundMark x1="33675" y1="50260" x2="33675" y2="50260"/>
                        <a14:foregroundMark x1="22035" y1="50130" x2="22035" y2="501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l="19645" t="36826" r="64437" b="30108"/>
          <a:stretch/>
        </p:blipFill>
        <p:spPr bwMode="auto">
          <a:xfrm>
            <a:off x="785786" y="0"/>
            <a:ext cx="1970690" cy="2301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Дистанционное консультирование родителей</a:t>
            </a:r>
            <a:endParaRPr lang="ru-RU" sz="24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G:\КИП\отчет по Смартеке еще\Консультирование родителя по работе с приложением BebyApp.jpg"/>
          <p:cNvPicPr>
            <a:picLocks noChangeAspect="1" noChangeArrowheads="1"/>
          </p:cNvPicPr>
          <p:nvPr/>
        </p:nvPicPr>
        <p:blipFill>
          <a:blip r:embed="rId3" cstate="print"/>
          <a:srcRect t="5128"/>
          <a:stretch>
            <a:fillRect/>
          </a:stretch>
        </p:blipFill>
        <p:spPr bwMode="auto">
          <a:xfrm>
            <a:off x="4067944" y="3861048"/>
            <a:ext cx="3845616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3" descr="G:\КИП\отчет по Смартеке еще\Взаимодействие с мамой по выполнению программы малыш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3717032"/>
            <a:ext cx="1511060" cy="29763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Вера\Downloads\IMG-20220925-WA00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620688"/>
            <a:ext cx="151216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Вера\Downloads\IMG-20220925-WA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620688"/>
            <a:ext cx="1517588" cy="3035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Вера\Downloads\IMG-20220925-WA00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3608" y="548680"/>
            <a:ext cx="151216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Вера\Downloads\IMG-20220925-WA004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99792" y="548680"/>
            <a:ext cx="1512168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259632" y="260648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Рубрика «</a:t>
            </a:r>
            <a:r>
              <a:rPr lang="ru-RU" b="1" i="1" dirty="0" err="1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Самообразователь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 родителя»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028" name="Picture 4" descr="C:\Users\Вера\Desktop\все по КИПу\фото продуктов КИП\20220901_165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4806950" cy="5810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C:\Documents and Settings\Х\Мои документы\Downloads\20220127_163957.jpg"/>
          <p:cNvPicPr>
            <a:picLocks noChangeAspect="1" noChangeArrowheads="1"/>
          </p:cNvPicPr>
          <p:nvPr/>
        </p:nvPicPr>
        <p:blipFill>
          <a:blip r:embed="rId4" cstate="print"/>
          <a:srcRect t="10000"/>
          <a:stretch>
            <a:fillRect/>
          </a:stretch>
        </p:blipFill>
        <p:spPr bwMode="auto">
          <a:xfrm>
            <a:off x="5580112" y="764704"/>
            <a:ext cx="3267327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1" descr="C:\Documents and Settings\Х\Мои документы\Downloads\IMG-20220127-WA0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933056"/>
            <a:ext cx="3250217" cy="2506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403648" y="260648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i="1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Эффективность работы Выездной службы определяется следующими показателями</a:t>
            </a:r>
            <a:endParaRPr lang="ru-RU" i="1" dirty="0">
              <a:solidFill>
                <a:srgbClr val="0000FF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18683931"/>
              </p:ext>
            </p:extLst>
          </p:nvPr>
        </p:nvGraphicFramePr>
        <p:xfrm>
          <a:off x="827584" y="1124744"/>
          <a:ext cx="8136905" cy="53656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8486">
                  <a:extLst>
                    <a:ext uri="{9D8B030D-6E8A-4147-A177-3AD203B41FA5}">
                      <a16:colId xmlns="" xmlns:a16="http://schemas.microsoft.com/office/drawing/2014/main" val="1071487177"/>
                    </a:ext>
                  </a:extLst>
                </a:gridCol>
                <a:gridCol w="1603762">
                  <a:extLst>
                    <a:ext uri="{9D8B030D-6E8A-4147-A177-3AD203B41FA5}">
                      <a16:colId xmlns="" xmlns:a16="http://schemas.microsoft.com/office/drawing/2014/main" val="1317047812"/>
                    </a:ext>
                  </a:extLst>
                </a:gridCol>
                <a:gridCol w="1118864">
                  <a:extLst>
                    <a:ext uri="{9D8B030D-6E8A-4147-A177-3AD203B41FA5}">
                      <a16:colId xmlns="" xmlns:a16="http://schemas.microsoft.com/office/drawing/2014/main" val="9960984"/>
                    </a:ext>
                  </a:extLst>
                </a:gridCol>
                <a:gridCol w="1846333">
                  <a:extLst>
                    <a:ext uri="{9D8B030D-6E8A-4147-A177-3AD203B41FA5}">
                      <a16:colId xmlns="" xmlns:a16="http://schemas.microsoft.com/office/drawing/2014/main" val="3778038803"/>
                    </a:ext>
                  </a:extLst>
                </a:gridCol>
                <a:gridCol w="1502336">
                  <a:extLst>
                    <a:ext uri="{9D8B030D-6E8A-4147-A177-3AD203B41FA5}">
                      <a16:colId xmlns="" xmlns:a16="http://schemas.microsoft.com/office/drawing/2014/main" val="2527223226"/>
                    </a:ext>
                  </a:extLst>
                </a:gridCol>
                <a:gridCol w="1437124">
                  <a:extLst>
                    <a:ext uri="{9D8B030D-6E8A-4147-A177-3AD203B41FA5}">
                      <a16:colId xmlns="" xmlns:a16="http://schemas.microsoft.com/office/drawing/2014/main" val="2544920074"/>
                    </a:ext>
                  </a:extLst>
                </a:gridCol>
              </a:tblGrid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/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показателя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Единица измерения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Алгоритм формирования (формула)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Базовые показатели (используемые в формуле)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Метод сбора информации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="" xmlns:a16="http://schemas.microsoft.com/office/drawing/2014/main" val="3465384477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охваченных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чел.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родителей, обратившихся в КЦ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отзыв родителя посредством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google-формы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="" xmlns:a16="http://schemas.microsoft.com/office/drawing/2014/main" val="104968468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охваченных детей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чел.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детей, которым адресована консультативная помощь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детей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отзыв родителя посредством google-формы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="" xmlns:a16="http://schemas.microsoft.com/office/drawing/2014/main" val="2221966927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16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обращений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ед.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Суммарное количество всех форм обращений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обращений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</a:t>
                      </a:r>
                    </a:p>
                    <a:p>
                      <a:pPr indent="508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отзыв родителя посредством google-формы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="" xmlns:a16="http://schemas.microsoft.com/office/drawing/2014/main" val="1578754276"/>
                  </a:ext>
                </a:extLst>
              </a:tr>
              <a:tr h="9618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положительных отзывов о работе КЦ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шт.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Суммарное количество положительных отзывов родителей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Количество положительных отзывов</a:t>
                      </a:r>
                    </a:p>
                  </a:txBody>
                  <a:tcPr marL="27861" marR="27861" marT="45835" marB="4583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мониторинг, отзыв родителя посредством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google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-формы</a:t>
                      </a:r>
                    </a:p>
                  </a:txBody>
                  <a:tcPr marL="27861" marR="27861" marT="45835" marB="45835" anchor="ctr"/>
                </a:tc>
                <a:extLst>
                  <a:ext uri="{0D108BD9-81ED-4DB2-BD59-A6C34878D82A}">
                    <a16:rowId xmlns="" xmlns:a16="http://schemas.microsoft.com/office/drawing/2014/main" val="379462692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2555776" y="26064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Лист </a:t>
            </a:r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отзыва</a:t>
            </a:r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 l="17398" t="29840" r="21650" b="5901"/>
          <a:stretch>
            <a:fillRect/>
          </a:stretch>
        </p:blipFill>
        <p:spPr bwMode="auto">
          <a:xfrm>
            <a:off x="4283968" y="692696"/>
            <a:ext cx="4320480" cy="2471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 l="17398" t="33620" r="20942" b="5901"/>
          <a:stretch>
            <a:fillRect/>
          </a:stretch>
        </p:blipFill>
        <p:spPr bwMode="auto">
          <a:xfrm>
            <a:off x="4283968" y="3501008"/>
            <a:ext cx="4396989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C:\Users\Вера\Downloads\Screenshot_20220924-231818_Samsung Internet.jpg"/>
          <p:cNvPicPr>
            <a:picLocks noChangeAspect="1" noChangeArrowheads="1"/>
          </p:cNvPicPr>
          <p:nvPr/>
        </p:nvPicPr>
        <p:blipFill>
          <a:blip r:embed="rId5" cstate="print"/>
          <a:srcRect t="5537"/>
          <a:stretch>
            <a:fillRect/>
          </a:stretch>
        </p:blipFill>
        <p:spPr bwMode="auto">
          <a:xfrm>
            <a:off x="683568" y="692696"/>
            <a:ext cx="3281412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475656" y="0"/>
            <a:ext cx="7668344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Структура консультирования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Консультативную беседу делят на четыре этапа: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знакомство с получателем (родителем) консультационной услуги и начало беседы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расспрос родителя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ответ на вопрос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завершение беседы (консультирования).</a:t>
            </a:r>
          </a:p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Эмоциональные компоненты: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искренний интерес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внимание на родителе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возможность высказаться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 проявлять излишнее любопытство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конфиденциальность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атмосферы для раскрытия клиента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 осуждения</a:t>
            </a:r>
          </a:p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Невербальное общение: 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использованием голоса (тон, громкость голоса, темп речи, произношение)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 использованием тела (контакт глаз, выражение лица, руки и жесты, поза) 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структурирование окружения (дистанция, предметы остановки комнаты, одежда, позиция в пространстве)</a:t>
            </a:r>
          </a:p>
          <a:p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Вербальное общение -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слушание клиента: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выслушать</a:t>
            </a:r>
          </a:p>
          <a:p>
            <a:pPr lvl="0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услышать</a:t>
            </a:r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1763688" y="764704"/>
            <a:ext cx="712879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Нерефлексивное слушание: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умение молчать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выразить понимание, одобрение и поддержку короткими фразами</a:t>
            </a: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Рефлексивное слушание: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выяснение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уточнение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перефразирование</a:t>
            </a:r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дальнейшее развитие мыслей собеседника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600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резюмирование</a:t>
            </a: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замечания о ходе беседы</a:t>
            </a:r>
          </a:p>
          <a:p>
            <a:pPr algn="just"/>
            <a:endParaRPr lang="ru-RU" sz="16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sz="16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Умение задавать вопросы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открытые вопросы («почему», «как», «что», «опишите», «расскажите мне о…», «что вы думаете о…»)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1600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закрытые вопросы («есть/был», «сделал/сделала», «будет/не будет», «если»)</a:t>
            </a: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37" name="Прямоугольник 36"/>
          <p:cNvSpPr/>
          <p:nvPr/>
        </p:nvSpPr>
        <p:spPr>
          <a:xfrm rot="20698148">
            <a:off x="1763688" y="2606135"/>
            <a:ext cx="71287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Благодарю за внимание!</a:t>
            </a:r>
            <a:endParaRPr lang="ru-RU" sz="32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ru-RU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Х\Мои документы\Мои рисунки\2022-09-22\Сканировать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861048"/>
            <a:ext cx="2003992" cy="28343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Documents and Settings\Х\Мои документы\Мои рисунки\2022-09-22\Сканировать1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18450" y="3861048"/>
            <a:ext cx="2016897" cy="28526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Documents and Settings\Х\Мои документы\Мои рисунки\2022-09-22\Сканировать10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903218"/>
            <a:ext cx="2000834" cy="2829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F:\семинар 19.11.21\Сканировать1.JPG"/>
          <p:cNvPicPr>
            <a:picLocks noChangeAspect="1" noChangeArrowheads="1"/>
          </p:cNvPicPr>
          <p:nvPr/>
        </p:nvPicPr>
        <p:blipFill>
          <a:blip r:embed="rId6" cstate="print"/>
          <a:srcRect r="1374" b="1553"/>
          <a:stretch>
            <a:fillRect/>
          </a:stretch>
        </p:blipFill>
        <p:spPr bwMode="auto">
          <a:xfrm>
            <a:off x="2699792" y="188640"/>
            <a:ext cx="244827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 descr="F:\семинар 19.11.21\Сканировать10001.JPG"/>
          <p:cNvPicPr>
            <a:picLocks noChangeAspect="1" noChangeArrowheads="1"/>
          </p:cNvPicPr>
          <p:nvPr/>
        </p:nvPicPr>
        <p:blipFill>
          <a:blip r:embed="rId7" cstate="print"/>
          <a:srcRect l="7645"/>
          <a:stretch>
            <a:fillRect/>
          </a:stretch>
        </p:blipFill>
        <p:spPr bwMode="auto">
          <a:xfrm>
            <a:off x="5724128" y="188640"/>
            <a:ext cx="2376264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И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нновационный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проект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«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выездной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нсультативной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   </a:t>
            </a:r>
          </a:p>
          <a:p>
            <a:pPr algn="ctr"/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службы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форма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взаимодействия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2400" b="1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семьи</a:t>
            </a:r>
            <a:r>
              <a:rPr lang="en-US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и ДОУ»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400" b="1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Цель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проекта: обеспечение максимальной мобильности деятельности Центра консультационной поддержки семьи «Гармония».</a:t>
            </a:r>
          </a:p>
          <a:p>
            <a:pPr algn="just"/>
            <a:r>
              <a:rPr lang="ru-RU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Задачи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проекта:</a:t>
            </a: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организация сетевого взаимодействия с дошкольными образовательными организациями района;</a:t>
            </a: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оказание консультативной помощи родителям (законным представителям) по различным вопросам воспитания, обучения и развития детей раннего и дошкольного возраста;</a:t>
            </a:r>
            <a:b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создание комплексной системы сопровождения родителей (законных представителей) в вопросах развития ребенка раннего и дошкольного возраста в условиях семейного воспитания;</a:t>
            </a: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организация практико-ориентированных занятий с родителями (законными представителями) по вопросам образования детей;</a:t>
            </a:r>
            <a:b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обеспечение единства семейного и общественного воспитания</a:t>
            </a:r>
            <a:r>
              <a:rPr lang="ru-RU" i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835696" y="0"/>
            <a:ext cx="712879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Деятельность выездной консультативной службы регламентируется нормативно-правовой базой: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Конституцией РФ ст.43;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Семейным кодексом РФ;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Законом Российской Федерации от 29 декабря 2012 г. № 273-ФЗ «Об образовании в Российской Федерации»;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Указом Президента Российской Федерации от 7 мая 2018 года № 204 «О национальных целях и стратегических задачах развития Российской Федерации на период до 2024 года»;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«Методическими рекомендациями по оказанию услуг психолого-педагогической, методической и консультационной помощи родителям (законным представителям) детей, а также гражданам, желающим принять на воспитание в свои семьи детей, оставшихся без попечения родителей, в рамках федерального проекта «Современная школа» национального проекта «Образование», утвержденными распоряжением Министерства просвещения РФ от 10.08.2021г. № Р-183.);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619672" y="0"/>
            <a:ext cx="7272808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Федеральным законом «О персональных данных» от 27 июля 2006 г. № 152-ФЗ;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Постановлением Главного государственного санитарного врача Российской Федерации от 28 января 2021 г. № 2 «Об утверждении санитарных правил и норм </a:t>
            </a:r>
            <a:r>
              <a:rPr lang="ru-RU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СанПиН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Постановлением Главного государственного санитарного врача Российской Федерации от 28 января 2021 г. № 2 «Об утверждении санитарных правил и норм </a:t>
            </a:r>
            <a:r>
              <a:rPr lang="ru-RU" i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СанПиН</a:t>
            </a: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Уставом МБДОУ ЦРР - детского сада № 37 муниципального образования Абинский район, утвержденный постановлением администрации муниципального образования Абинский район от 21.01.2019 года № 32;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75656" y="0"/>
            <a:ext cx="7416824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- приказом управления образования администрации муниципального образования Абинский район № 413 от 06.06.2016 г. «О создании консультационных центров для родителей (законных представителей), обеспечивающих получение детьми дошкольного образования в форме семейного образования»; </a:t>
            </a:r>
          </a:p>
          <a:p>
            <a:pPr algn="just"/>
            <a:endParaRPr lang="ru-RU" sz="1600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приказом муниципального бюджетного образовательного учреждения Центра развития ребенка – детского сада № 37 муниципального образования Абинский район № 111 от 10.06.2016 г. «Об организации Консультационного центра для родителей (законных представителей), обеспечивающих получение детьми дошкольного образования в форме семейного образования»;</a:t>
            </a:r>
          </a:p>
          <a:p>
            <a:pPr algn="just"/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Положением о Центре консультационной поддержки семьи «Гармония» муниципального бюджетного дошкольного образовательного учреждения Центра развития ребенка – детского сада № 37, приказ  № 126 от  29.10.2021г. ;</a:t>
            </a:r>
          </a:p>
          <a:p>
            <a:pPr algn="just">
              <a:buFontTx/>
              <a:buChar char="-"/>
            </a:pPr>
            <a:endParaRPr lang="ru-RU" i="1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/>
            <a:r>
              <a:rPr lang="ru-RU" i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 Положением о выездной консультативной службе муниципального бюджетного дошкольного образовательного учреждения Центра развития ребенка – детского сада № 37, приказ № 126 от 29.10.2021г.</a:t>
            </a:r>
          </a:p>
          <a:p>
            <a:endParaRPr lang="ru-RU" sz="1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2093" name="Picture 45"/>
          <p:cNvPicPr>
            <a:picLocks noChangeAspect="1" noChangeArrowheads="1"/>
          </p:cNvPicPr>
          <p:nvPr/>
        </p:nvPicPr>
        <p:blipFill>
          <a:blip r:embed="rId3" cstate="print"/>
          <a:srcRect l="16301" t="25200" r="49680" b="10541"/>
          <a:stretch>
            <a:fillRect/>
          </a:stretch>
        </p:blipFill>
        <p:spPr bwMode="auto">
          <a:xfrm>
            <a:off x="2555776" y="638308"/>
            <a:ext cx="5853827" cy="621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Прямоугольник 36"/>
          <p:cNvSpPr/>
          <p:nvPr/>
        </p:nvSpPr>
        <p:spPr>
          <a:xfrm>
            <a:off x="3131840" y="260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Модель реализации услуг</a:t>
            </a:r>
            <a:endParaRPr lang="ru-RU" sz="20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1"/>
            <a:ext cx="81055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Выездная консультативная служба 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«Шаг </a:t>
            </a:r>
            <a:r>
              <a:rPr lang="ru-RU" sz="2400" b="1" i="1" dirty="0" err="1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наВстречу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»</a:t>
            </a:r>
            <a:endParaRPr lang="ru-RU" sz="24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Вера\Desktop\Все по КЦ\КЦ в других садах\20210608_171646.jpg"/>
          <p:cNvPicPr>
            <a:picLocks noChangeAspect="1" noChangeArrowheads="1"/>
          </p:cNvPicPr>
          <p:nvPr/>
        </p:nvPicPr>
        <p:blipFill>
          <a:blip r:embed="rId3" cstate="print"/>
          <a:srcRect t="2417" b="3318"/>
          <a:stretch>
            <a:fillRect/>
          </a:stretch>
        </p:blipFill>
        <p:spPr bwMode="auto">
          <a:xfrm>
            <a:off x="395536" y="3861048"/>
            <a:ext cx="3972496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C:\Users\Вера\Desktop\Все по КЦ\фото КЦ выездная д.с 12\д.с 6\20211112_155951[1].jpeg"/>
          <p:cNvPicPr>
            <a:picLocks noChangeAspect="1" noChangeArrowheads="1"/>
          </p:cNvPicPr>
          <p:nvPr/>
        </p:nvPicPr>
        <p:blipFill>
          <a:blip r:embed="rId4" cstate="print"/>
          <a:srcRect t="2461" b="1553"/>
          <a:stretch>
            <a:fillRect/>
          </a:stretch>
        </p:blipFill>
        <p:spPr bwMode="auto">
          <a:xfrm>
            <a:off x="4860032" y="3789040"/>
            <a:ext cx="3901282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Вера\Desktop\все по КИПу\фото выездной\20220811_1632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764704"/>
            <a:ext cx="3828661" cy="2871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836712"/>
            <a:ext cx="3816424" cy="2823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Алина\Desktop\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 val="0"/>
              </a:ext>
            </a:extLst>
          </a:blip>
          <a:srcRect t="27880" r="33112" b="5760"/>
          <a:stretch/>
        </p:blipFill>
        <p:spPr bwMode="auto">
          <a:xfrm>
            <a:off x="0" y="0"/>
            <a:ext cx="528638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8446" y="0"/>
            <a:ext cx="810555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Выездная консультативная служба </a:t>
            </a:r>
          </a:p>
          <a:p>
            <a:pPr algn="ctr"/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«Шаг </a:t>
            </a:r>
            <a:r>
              <a:rPr lang="ru-RU" sz="2400" b="1" i="1" dirty="0" err="1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наВстречу</a:t>
            </a:r>
            <a:r>
              <a:rPr lang="ru-RU" sz="2400" b="1" i="1" dirty="0" smtClean="0">
                <a:solidFill>
                  <a:srgbClr val="0000FF"/>
                </a:solidFill>
                <a:latin typeface="Tahoma" pitchFamily="34" charset="0"/>
                <a:cs typeface="Tahoma" pitchFamily="34" charset="0"/>
              </a:rPr>
              <a:t>»</a:t>
            </a:r>
            <a:endParaRPr lang="ru-RU" sz="2400" b="1" i="1" dirty="0" smtClean="0">
              <a:ln w="1905"/>
              <a:solidFill>
                <a:srgbClr val="00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pitchFamily="34" charset="0"/>
              <a:cs typeface="Tahoma" pitchFamily="34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C:\Users\Вера\Desktop\фото для Е.Г\IMG-20220323-WA0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836712"/>
            <a:ext cx="3679293" cy="2847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C:\Users\Вера\Desktop\рабочий стол 2022\Все по КЦ\20220520_162548.jpg"/>
          <p:cNvPicPr>
            <a:picLocks noChangeAspect="1" noChangeArrowheads="1"/>
          </p:cNvPicPr>
          <p:nvPr/>
        </p:nvPicPr>
        <p:blipFill>
          <a:blip r:embed="rId4" cstate="print"/>
          <a:srcRect l="8443" r="25654"/>
          <a:stretch>
            <a:fillRect/>
          </a:stretch>
        </p:blipFill>
        <p:spPr bwMode="auto">
          <a:xfrm>
            <a:off x="5076056" y="908720"/>
            <a:ext cx="3760937" cy="27363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C:\Users\Вера\Desktop\все по КИПу\фото выездной\20220520_155715.jpg"/>
          <p:cNvPicPr>
            <a:picLocks noChangeAspect="1" noChangeArrowheads="1"/>
          </p:cNvPicPr>
          <p:nvPr/>
        </p:nvPicPr>
        <p:blipFill>
          <a:blip r:embed="rId5" cstate="print"/>
          <a:srcRect l="14069" r="24538"/>
          <a:stretch>
            <a:fillRect/>
          </a:stretch>
        </p:blipFill>
        <p:spPr bwMode="auto">
          <a:xfrm>
            <a:off x="884659" y="3861048"/>
            <a:ext cx="3831357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1" name="Picture 3" descr="C:\Users\Вера\Desktop\все по КИПу\фото выездной\20220520_165917.jpg"/>
          <p:cNvPicPr>
            <a:picLocks noChangeAspect="1" noChangeArrowheads="1"/>
          </p:cNvPicPr>
          <p:nvPr/>
        </p:nvPicPr>
        <p:blipFill>
          <a:blip r:embed="rId6" cstate="print"/>
          <a:srcRect l="14847" r="32990" b="11801"/>
          <a:stretch>
            <a:fillRect/>
          </a:stretch>
        </p:blipFill>
        <p:spPr bwMode="auto">
          <a:xfrm>
            <a:off x="5148064" y="3789040"/>
            <a:ext cx="3690925" cy="2808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93271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</TotalTime>
  <Words>782</Words>
  <Application>Microsoft Office PowerPoint</Application>
  <PresentationFormat>Экран (4:3)</PresentationFormat>
  <Paragraphs>138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ПК</dc:creator>
  <cp:lastModifiedBy>Вера</cp:lastModifiedBy>
  <cp:revision>68</cp:revision>
  <dcterms:created xsi:type="dcterms:W3CDTF">2022-09-21T12:16:59Z</dcterms:created>
  <dcterms:modified xsi:type="dcterms:W3CDTF">2022-09-25T18:35:50Z</dcterms:modified>
</cp:coreProperties>
</file>