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10" r:id="rId2"/>
    <p:sldId id="427" r:id="rId3"/>
    <p:sldId id="428" r:id="rId4"/>
    <p:sldId id="433" r:id="rId5"/>
    <p:sldId id="438" r:id="rId6"/>
    <p:sldId id="434" r:id="rId7"/>
    <p:sldId id="435" r:id="rId8"/>
    <p:sldId id="437" r:id="rId9"/>
    <p:sldId id="436" r:id="rId10"/>
    <p:sldId id="432" r:id="rId11"/>
    <p:sldId id="42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tePad.by" initials="N" lastIdx="1" clrIdx="0">
    <p:extLst>
      <p:ext uri="{19B8F6BF-5375-455C-9EA6-DF929625EA0E}">
        <p15:presenceInfo xmlns:p15="http://schemas.microsoft.com/office/powerpoint/2012/main" userId="NotePad.b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E00"/>
    <a:srgbClr val="313F35"/>
    <a:srgbClr val="009345"/>
    <a:srgbClr val="4F6F00"/>
    <a:srgbClr val="BAD960"/>
    <a:srgbClr val="4C9027"/>
    <a:srgbClr val="EAEFF5"/>
    <a:srgbClr val="2A2E44"/>
    <a:srgbClr val="FFFFFF"/>
    <a:srgbClr val="EC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33" autoAdjust="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680AC-9F65-4396-AD55-05C9E16B492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B1058-9885-45E2-ADAC-AA77985B72AC}">
      <dgm:prSet phldrT="[Текст]"/>
      <dgm:spPr/>
      <dgm:t>
        <a:bodyPr/>
        <a:lstStyle/>
        <a:p>
          <a:r>
            <a:rPr lang="ru-RU" dirty="0" smtClean="0"/>
            <a:t>Специалистами КЦ было оказано 233 услуги</a:t>
          </a:r>
          <a:endParaRPr lang="ru-RU" dirty="0"/>
        </a:p>
      </dgm:t>
    </dgm:pt>
    <dgm:pt modelId="{3917F541-5E7F-4633-8DB6-A00DC7715474}" type="parTrans" cxnId="{0C51EE4B-E3C8-46D9-858C-B518D486D18D}">
      <dgm:prSet/>
      <dgm:spPr/>
      <dgm:t>
        <a:bodyPr/>
        <a:lstStyle/>
        <a:p>
          <a:endParaRPr lang="ru-RU"/>
        </a:p>
      </dgm:t>
    </dgm:pt>
    <dgm:pt modelId="{111842E3-B044-437E-BF8B-5E85A5C8575B}" type="sibTrans" cxnId="{0C51EE4B-E3C8-46D9-858C-B518D486D18D}">
      <dgm:prSet/>
      <dgm:spPr/>
      <dgm:t>
        <a:bodyPr/>
        <a:lstStyle/>
        <a:p>
          <a:endParaRPr lang="ru-RU"/>
        </a:p>
      </dgm:t>
    </dgm:pt>
    <dgm:pt modelId="{B1B738C9-7442-49C1-9754-AFA545F613CC}">
      <dgm:prSet phldrT="[Текст]"/>
      <dgm:spPr/>
      <dgm:t>
        <a:bodyPr/>
        <a:lstStyle/>
        <a:p>
          <a:r>
            <a:rPr lang="ru-RU" dirty="0" smtClean="0"/>
            <a:t>Из них 145 - дистанционно</a:t>
          </a:r>
          <a:endParaRPr lang="ru-RU" dirty="0"/>
        </a:p>
      </dgm:t>
    </dgm:pt>
    <dgm:pt modelId="{07AB39FF-E55C-463C-A8E5-1AA9B88EACD3}" type="parTrans" cxnId="{8F81418E-A9BE-4D8E-AFA6-3A561E952F72}">
      <dgm:prSet/>
      <dgm:spPr/>
      <dgm:t>
        <a:bodyPr/>
        <a:lstStyle/>
        <a:p>
          <a:endParaRPr lang="ru-RU"/>
        </a:p>
      </dgm:t>
    </dgm:pt>
    <dgm:pt modelId="{543A226C-19A9-4802-A61C-EC0377D054F8}" type="sibTrans" cxnId="{8F81418E-A9BE-4D8E-AFA6-3A561E952F72}">
      <dgm:prSet/>
      <dgm:spPr/>
      <dgm:t>
        <a:bodyPr/>
        <a:lstStyle/>
        <a:p>
          <a:endParaRPr lang="ru-RU"/>
        </a:p>
      </dgm:t>
    </dgm:pt>
    <dgm:pt modelId="{744B99B5-568E-4C19-8B58-D877431AE8A7}">
      <dgm:prSet phldrT="[Текст]"/>
      <dgm:spPr/>
      <dgm:t>
        <a:bodyPr/>
        <a:lstStyle/>
        <a:p>
          <a:r>
            <a:rPr lang="ru-RU" dirty="0" smtClean="0"/>
            <a:t>За 2 квартала 2022 года</a:t>
          </a:r>
          <a:endParaRPr lang="ru-RU" dirty="0"/>
        </a:p>
      </dgm:t>
    </dgm:pt>
    <dgm:pt modelId="{E2E33EDB-197F-46CD-9709-52ECE15FFDC9}" type="parTrans" cxnId="{0D1DAE36-3808-4F66-A8B9-DD621D256122}">
      <dgm:prSet/>
      <dgm:spPr/>
      <dgm:t>
        <a:bodyPr/>
        <a:lstStyle/>
        <a:p>
          <a:endParaRPr lang="ru-RU"/>
        </a:p>
      </dgm:t>
    </dgm:pt>
    <dgm:pt modelId="{54C6096B-B46C-4617-8B7A-1B35ECAD9CE2}" type="sibTrans" cxnId="{0D1DAE36-3808-4F66-A8B9-DD621D256122}">
      <dgm:prSet/>
      <dgm:spPr/>
      <dgm:t>
        <a:bodyPr/>
        <a:lstStyle/>
        <a:p>
          <a:endParaRPr lang="ru-RU"/>
        </a:p>
      </dgm:t>
    </dgm:pt>
    <dgm:pt modelId="{2E8D902E-C701-4747-940F-E347282BBEF1}">
      <dgm:prSet phldrT="[Текст]"/>
      <dgm:spPr/>
      <dgm:t>
        <a:bodyPr/>
        <a:lstStyle/>
        <a:p>
          <a:r>
            <a:rPr lang="ru-RU" dirty="0" smtClean="0"/>
            <a:t>Оказано 99 услуг</a:t>
          </a:r>
          <a:endParaRPr lang="ru-RU" dirty="0"/>
        </a:p>
      </dgm:t>
    </dgm:pt>
    <dgm:pt modelId="{75587041-969F-4FDC-B11D-B291202AE163}" type="parTrans" cxnId="{71599796-E88F-4D17-8C52-8C67CECC43EB}">
      <dgm:prSet/>
      <dgm:spPr/>
      <dgm:t>
        <a:bodyPr/>
        <a:lstStyle/>
        <a:p>
          <a:endParaRPr lang="ru-RU"/>
        </a:p>
      </dgm:t>
    </dgm:pt>
    <dgm:pt modelId="{957AC3BC-B663-492C-A905-DAFE9F816122}" type="sibTrans" cxnId="{71599796-E88F-4D17-8C52-8C67CECC43EB}">
      <dgm:prSet/>
      <dgm:spPr/>
      <dgm:t>
        <a:bodyPr/>
        <a:lstStyle/>
        <a:p>
          <a:endParaRPr lang="ru-RU"/>
        </a:p>
      </dgm:t>
    </dgm:pt>
    <dgm:pt modelId="{89664E02-E617-4B85-9FCF-A8FDA057C445}">
      <dgm:prSet phldrT="[Текст]"/>
      <dgm:spPr/>
      <dgm:t>
        <a:bodyPr/>
        <a:lstStyle/>
        <a:p>
          <a:r>
            <a:rPr lang="ru-RU" dirty="0" smtClean="0"/>
            <a:t>Из них 55 - дистанционно</a:t>
          </a:r>
          <a:endParaRPr lang="ru-RU" dirty="0"/>
        </a:p>
      </dgm:t>
    </dgm:pt>
    <dgm:pt modelId="{E22BD897-11AB-4D88-B130-AC7396BB68AD}" type="sibTrans" cxnId="{BEE8C689-5018-4093-B03D-78428094F7FD}">
      <dgm:prSet/>
      <dgm:spPr/>
      <dgm:t>
        <a:bodyPr/>
        <a:lstStyle/>
        <a:p>
          <a:endParaRPr lang="ru-RU"/>
        </a:p>
      </dgm:t>
    </dgm:pt>
    <dgm:pt modelId="{A31AB8BA-F7D0-499B-9787-058D12F1F48B}" type="parTrans" cxnId="{BEE8C689-5018-4093-B03D-78428094F7FD}">
      <dgm:prSet/>
      <dgm:spPr/>
      <dgm:t>
        <a:bodyPr/>
        <a:lstStyle/>
        <a:p>
          <a:endParaRPr lang="ru-RU"/>
        </a:p>
      </dgm:t>
    </dgm:pt>
    <dgm:pt modelId="{707B2BE4-740F-4F7D-8F89-BD0AD4D70B10}">
      <dgm:prSet phldrT="[Текст]"/>
      <dgm:spPr/>
      <dgm:t>
        <a:bodyPr/>
        <a:lstStyle/>
        <a:p>
          <a:r>
            <a:rPr lang="ru-RU" dirty="0" smtClean="0"/>
            <a:t>В 2021 году</a:t>
          </a:r>
          <a:endParaRPr lang="ru-RU" dirty="0"/>
        </a:p>
      </dgm:t>
    </dgm:pt>
    <dgm:pt modelId="{15D2D7EB-CA21-48C5-8C4F-8713EA09FC16}" type="sibTrans" cxnId="{4EF87816-588B-4D2F-95D5-8C2F13C9D43E}">
      <dgm:prSet/>
      <dgm:spPr/>
      <dgm:t>
        <a:bodyPr/>
        <a:lstStyle/>
        <a:p>
          <a:endParaRPr lang="ru-RU"/>
        </a:p>
      </dgm:t>
    </dgm:pt>
    <dgm:pt modelId="{25F720DB-BE9A-4398-8D1B-CD5493A6EEB0}" type="parTrans" cxnId="{4EF87816-588B-4D2F-95D5-8C2F13C9D43E}">
      <dgm:prSet/>
      <dgm:spPr/>
      <dgm:t>
        <a:bodyPr/>
        <a:lstStyle/>
        <a:p>
          <a:endParaRPr lang="ru-RU"/>
        </a:p>
      </dgm:t>
    </dgm:pt>
    <dgm:pt modelId="{CD2C1EA6-28E6-4CF1-9D27-5DABADEDFCD4}" type="pres">
      <dgm:prSet presAssocID="{587680AC-9F65-4396-AD55-05C9E16B492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8FBF61-2094-4111-8120-C6553DE3B797}" type="pres">
      <dgm:prSet presAssocID="{707B2BE4-740F-4F7D-8F89-BD0AD4D70B10}" presName="compNode" presStyleCnt="0"/>
      <dgm:spPr/>
    </dgm:pt>
    <dgm:pt modelId="{F8603B17-57C0-49DF-B29F-F1D837A39FA2}" type="pres">
      <dgm:prSet presAssocID="{707B2BE4-740F-4F7D-8F89-BD0AD4D70B10}" presName="aNode" presStyleLbl="bgShp" presStyleIdx="0" presStyleCnt="2"/>
      <dgm:spPr/>
      <dgm:t>
        <a:bodyPr/>
        <a:lstStyle/>
        <a:p>
          <a:endParaRPr lang="ru-RU"/>
        </a:p>
      </dgm:t>
    </dgm:pt>
    <dgm:pt modelId="{E641F77D-8287-487F-9DDA-230070F8E32D}" type="pres">
      <dgm:prSet presAssocID="{707B2BE4-740F-4F7D-8F89-BD0AD4D70B10}" presName="textNode" presStyleLbl="bgShp" presStyleIdx="0" presStyleCnt="2"/>
      <dgm:spPr/>
      <dgm:t>
        <a:bodyPr/>
        <a:lstStyle/>
        <a:p>
          <a:endParaRPr lang="ru-RU"/>
        </a:p>
      </dgm:t>
    </dgm:pt>
    <dgm:pt modelId="{AF6F16B2-A946-4027-979C-C8C9376C6AD1}" type="pres">
      <dgm:prSet presAssocID="{707B2BE4-740F-4F7D-8F89-BD0AD4D70B10}" presName="compChildNode" presStyleCnt="0"/>
      <dgm:spPr/>
    </dgm:pt>
    <dgm:pt modelId="{7532F91E-9B7C-43C1-9282-DD7484FB721A}" type="pres">
      <dgm:prSet presAssocID="{707B2BE4-740F-4F7D-8F89-BD0AD4D70B10}" presName="theInnerList" presStyleCnt="0"/>
      <dgm:spPr/>
    </dgm:pt>
    <dgm:pt modelId="{F5867218-4526-4509-A160-B0DF0F267A89}" type="pres">
      <dgm:prSet presAssocID="{9FBB1058-9885-45E2-ADAC-AA77985B72AC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DF4E9-7CD3-4427-BCEC-1FEAC488D548}" type="pres">
      <dgm:prSet presAssocID="{9FBB1058-9885-45E2-ADAC-AA77985B72AC}" presName="aSpace2" presStyleCnt="0"/>
      <dgm:spPr/>
    </dgm:pt>
    <dgm:pt modelId="{25F648C5-305D-4C2F-BC89-BB16AB48A83F}" type="pres">
      <dgm:prSet presAssocID="{B1B738C9-7442-49C1-9754-AFA545F613CC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89840-8DA3-4C58-AF87-CEDB26D52CF6}" type="pres">
      <dgm:prSet presAssocID="{707B2BE4-740F-4F7D-8F89-BD0AD4D70B10}" presName="aSpace" presStyleCnt="0"/>
      <dgm:spPr/>
    </dgm:pt>
    <dgm:pt modelId="{24A6DB91-139D-4902-ACC5-82FA19B193ED}" type="pres">
      <dgm:prSet presAssocID="{744B99B5-568E-4C19-8B58-D877431AE8A7}" presName="compNode" presStyleCnt="0"/>
      <dgm:spPr/>
    </dgm:pt>
    <dgm:pt modelId="{99506710-EB6D-4785-B6E1-3045C487A826}" type="pres">
      <dgm:prSet presAssocID="{744B99B5-568E-4C19-8B58-D877431AE8A7}" presName="aNode" presStyleLbl="bgShp" presStyleIdx="1" presStyleCnt="2"/>
      <dgm:spPr/>
      <dgm:t>
        <a:bodyPr/>
        <a:lstStyle/>
        <a:p>
          <a:endParaRPr lang="ru-RU"/>
        </a:p>
      </dgm:t>
    </dgm:pt>
    <dgm:pt modelId="{A28479AB-3130-46F1-B42D-422637FDB9A8}" type="pres">
      <dgm:prSet presAssocID="{744B99B5-568E-4C19-8B58-D877431AE8A7}" presName="textNode" presStyleLbl="bgShp" presStyleIdx="1" presStyleCnt="2"/>
      <dgm:spPr/>
      <dgm:t>
        <a:bodyPr/>
        <a:lstStyle/>
        <a:p>
          <a:endParaRPr lang="ru-RU"/>
        </a:p>
      </dgm:t>
    </dgm:pt>
    <dgm:pt modelId="{C128864A-BD2F-4CC7-94EB-12DE8B135B52}" type="pres">
      <dgm:prSet presAssocID="{744B99B5-568E-4C19-8B58-D877431AE8A7}" presName="compChildNode" presStyleCnt="0"/>
      <dgm:spPr/>
    </dgm:pt>
    <dgm:pt modelId="{99969423-EF9A-4DD2-B3DD-E47510821C42}" type="pres">
      <dgm:prSet presAssocID="{744B99B5-568E-4C19-8B58-D877431AE8A7}" presName="theInnerList" presStyleCnt="0"/>
      <dgm:spPr/>
    </dgm:pt>
    <dgm:pt modelId="{A0AD3223-4D2B-4EB7-9C28-40DF40D9A7AF}" type="pres">
      <dgm:prSet presAssocID="{2E8D902E-C701-4747-940F-E347282BBEF1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885F6-5A0C-4512-A77E-B94823D71B51}" type="pres">
      <dgm:prSet presAssocID="{2E8D902E-C701-4747-940F-E347282BBEF1}" presName="aSpace2" presStyleCnt="0"/>
      <dgm:spPr/>
    </dgm:pt>
    <dgm:pt modelId="{FBE69309-090D-40DB-8690-CCAA618B7076}" type="pres">
      <dgm:prSet presAssocID="{89664E02-E617-4B85-9FCF-A8FDA057C445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EFB1B9-797A-407F-9E15-F04C7CD7306B}" type="presOf" srcId="{89664E02-E617-4B85-9FCF-A8FDA057C445}" destId="{FBE69309-090D-40DB-8690-CCAA618B7076}" srcOrd="0" destOrd="0" presId="urn:microsoft.com/office/officeart/2005/8/layout/lProcess2"/>
    <dgm:cxn modelId="{BEE8C689-5018-4093-B03D-78428094F7FD}" srcId="{744B99B5-568E-4C19-8B58-D877431AE8A7}" destId="{89664E02-E617-4B85-9FCF-A8FDA057C445}" srcOrd="1" destOrd="0" parTransId="{A31AB8BA-F7D0-499B-9787-058D12F1F48B}" sibTransId="{E22BD897-11AB-4D88-B130-AC7396BB68AD}"/>
    <dgm:cxn modelId="{4EF87816-588B-4D2F-95D5-8C2F13C9D43E}" srcId="{587680AC-9F65-4396-AD55-05C9E16B4927}" destId="{707B2BE4-740F-4F7D-8F89-BD0AD4D70B10}" srcOrd="0" destOrd="0" parTransId="{25F720DB-BE9A-4398-8D1B-CD5493A6EEB0}" sibTransId="{15D2D7EB-CA21-48C5-8C4F-8713EA09FC16}"/>
    <dgm:cxn modelId="{C6ED3833-8904-4445-8D27-50A5ACA9215F}" type="presOf" srcId="{744B99B5-568E-4C19-8B58-D877431AE8A7}" destId="{99506710-EB6D-4785-B6E1-3045C487A826}" srcOrd="0" destOrd="0" presId="urn:microsoft.com/office/officeart/2005/8/layout/lProcess2"/>
    <dgm:cxn modelId="{95A12178-FB75-4200-8B4B-F5777C85333C}" type="presOf" srcId="{2E8D902E-C701-4747-940F-E347282BBEF1}" destId="{A0AD3223-4D2B-4EB7-9C28-40DF40D9A7AF}" srcOrd="0" destOrd="0" presId="urn:microsoft.com/office/officeart/2005/8/layout/lProcess2"/>
    <dgm:cxn modelId="{D79F9499-56B5-47EE-AFC8-23B6B34D438A}" type="presOf" srcId="{744B99B5-568E-4C19-8B58-D877431AE8A7}" destId="{A28479AB-3130-46F1-B42D-422637FDB9A8}" srcOrd="1" destOrd="0" presId="urn:microsoft.com/office/officeart/2005/8/layout/lProcess2"/>
    <dgm:cxn modelId="{3E276FF8-0370-4937-B9CB-E55E56A50711}" type="presOf" srcId="{9FBB1058-9885-45E2-ADAC-AA77985B72AC}" destId="{F5867218-4526-4509-A160-B0DF0F267A89}" srcOrd="0" destOrd="0" presId="urn:microsoft.com/office/officeart/2005/8/layout/lProcess2"/>
    <dgm:cxn modelId="{5EA8596B-977D-4A8F-8FF5-F6AA8D14DF0B}" type="presOf" srcId="{587680AC-9F65-4396-AD55-05C9E16B4927}" destId="{CD2C1EA6-28E6-4CF1-9D27-5DABADEDFCD4}" srcOrd="0" destOrd="0" presId="urn:microsoft.com/office/officeart/2005/8/layout/lProcess2"/>
    <dgm:cxn modelId="{187DE913-600B-4881-8234-9D927E3A7AFD}" type="presOf" srcId="{707B2BE4-740F-4F7D-8F89-BD0AD4D70B10}" destId="{E641F77D-8287-487F-9DDA-230070F8E32D}" srcOrd="1" destOrd="0" presId="urn:microsoft.com/office/officeart/2005/8/layout/lProcess2"/>
    <dgm:cxn modelId="{0C51EE4B-E3C8-46D9-858C-B518D486D18D}" srcId="{707B2BE4-740F-4F7D-8F89-BD0AD4D70B10}" destId="{9FBB1058-9885-45E2-ADAC-AA77985B72AC}" srcOrd="0" destOrd="0" parTransId="{3917F541-5E7F-4633-8DB6-A00DC7715474}" sibTransId="{111842E3-B044-437E-BF8B-5E85A5C8575B}"/>
    <dgm:cxn modelId="{8F81418E-A9BE-4D8E-AFA6-3A561E952F72}" srcId="{707B2BE4-740F-4F7D-8F89-BD0AD4D70B10}" destId="{B1B738C9-7442-49C1-9754-AFA545F613CC}" srcOrd="1" destOrd="0" parTransId="{07AB39FF-E55C-463C-A8E5-1AA9B88EACD3}" sibTransId="{543A226C-19A9-4802-A61C-EC0377D054F8}"/>
    <dgm:cxn modelId="{8D94BF1D-F0C8-4F57-A6EC-DF415A3391CC}" type="presOf" srcId="{B1B738C9-7442-49C1-9754-AFA545F613CC}" destId="{25F648C5-305D-4C2F-BC89-BB16AB48A83F}" srcOrd="0" destOrd="0" presId="urn:microsoft.com/office/officeart/2005/8/layout/lProcess2"/>
    <dgm:cxn modelId="{1CAD74E7-5D24-43AD-8880-493EFEFA5BCC}" type="presOf" srcId="{707B2BE4-740F-4F7D-8F89-BD0AD4D70B10}" destId="{F8603B17-57C0-49DF-B29F-F1D837A39FA2}" srcOrd="0" destOrd="0" presId="urn:microsoft.com/office/officeart/2005/8/layout/lProcess2"/>
    <dgm:cxn modelId="{71599796-E88F-4D17-8C52-8C67CECC43EB}" srcId="{744B99B5-568E-4C19-8B58-D877431AE8A7}" destId="{2E8D902E-C701-4747-940F-E347282BBEF1}" srcOrd="0" destOrd="0" parTransId="{75587041-969F-4FDC-B11D-B291202AE163}" sibTransId="{957AC3BC-B663-492C-A905-DAFE9F816122}"/>
    <dgm:cxn modelId="{0D1DAE36-3808-4F66-A8B9-DD621D256122}" srcId="{587680AC-9F65-4396-AD55-05C9E16B4927}" destId="{744B99B5-568E-4C19-8B58-D877431AE8A7}" srcOrd="1" destOrd="0" parTransId="{E2E33EDB-197F-46CD-9709-52ECE15FFDC9}" sibTransId="{54C6096B-B46C-4617-8B7A-1B35ECAD9CE2}"/>
    <dgm:cxn modelId="{74C1AFD7-E339-47F7-8CD7-6E0A8DD9F4FF}" type="presParOf" srcId="{CD2C1EA6-28E6-4CF1-9D27-5DABADEDFCD4}" destId="{978FBF61-2094-4111-8120-C6553DE3B797}" srcOrd="0" destOrd="0" presId="urn:microsoft.com/office/officeart/2005/8/layout/lProcess2"/>
    <dgm:cxn modelId="{3A0CD639-BE2A-476C-83D4-2EDFD159C337}" type="presParOf" srcId="{978FBF61-2094-4111-8120-C6553DE3B797}" destId="{F8603B17-57C0-49DF-B29F-F1D837A39FA2}" srcOrd="0" destOrd="0" presId="urn:microsoft.com/office/officeart/2005/8/layout/lProcess2"/>
    <dgm:cxn modelId="{7229D70A-39F0-4A09-A59C-D91313896829}" type="presParOf" srcId="{978FBF61-2094-4111-8120-C6553DE3B797}" destId="{E641F77D-8287-487F-9DDA-230070F8E32D}" srcOrd="1" destOrd="0" presId="urn:microsoft.com/office/officeart/2005/8/layout/lProcess2"/>
    <dgm:cxn modelId="{C793D57A-EFE8-42B2-BF79-77B8A8BD93B5}" type="presParOf" srcId="{978FBF61-2094-4111-8120-C6553DE3B797}" destId="{AF6F16B2-A946-4027-979C-C8C9376C6AD1}" srcOrd="2" destOrd="0" presId="urn:microsoft.com/office/officeart/2005/8/layout/lProcess2"/>
    <dgm:cxn modelId="{4617DA36-22AF-47FE-95BB-090C70DCCC09}" type="presParOf" srcId="{AF6F16B2-A946-4027-979C-C8C9376C6AD1}" destId="{7532F91E-9B7C-43C1-9282-DD7484FB721A}" srcOrd="0" destOrd="0" presId="urn:microsoft.com/office/officeart/2005/8/layout/lProcess2"/>
    <dgm:cxn modelId="{9DBFCDF6-825D-4784-A592-DA01DDDDAD79}" type="presParOf" srcId="{7532F91E-9B7C-43C1-9282-DD7484FB721A}" destId="{F5867218-4526-4509-A160-B0DF0F267A89}" srcOrd="0" destOrd="0" presId="urn:microsoft.com/office/officeart/2005/8/layout/lProcess2"/>
    <dgm:cxn modelId="{D0A39FA2-11D8-454A-8374-92E2DCB88E4E}" type="presParOf" srcId="{7532F91E-9B7C-43C1-9282-DD7484FB721A}" destId="{5DDDF4E9-7CD3-4427-BCEC-1FEAC488D548}" srcOrd="1" destOrd="0" presId="urn:microsoft.com/office/officeart/2005/8/layout/lProcess2"/>
    <dgm:cxn modelId="{B60761C3-B741-470F-9827-F1D96FB56CF8}" type="presParOf" srcId="{7532F91E-9B7C-43C1-9282-DD7484FB721A}" destId="{25F648C5-305D-4C2F-BC89-BB16AB48A83F}" srcOrd="2" destOrd="0" presId="urn:microsoft.com/office/officeart/2005/8/layout/lProcess2"/>
    <dgm:cxn modelId="{1E823B7B-7EF3-4195-BC1B-61648C9B5D15}" type="presParOf" srcId="{CD2C1EA6-28E6-4CF1-9D27-5DABADEDFCD4}" destId="{55089840-8DA3-4C58-AF87-CEDB26D52CF6}" srcOrd="1" destOrd="0" presId="urn:microsoft.com/office/officeart/2005/8/layout/lProcess2"/>
    <dgm:cxn modelId="{3838DF36-3986-45CA-A537-8F2429EB9B1C}" type="presParOf" srcId="{CD2C1EA6-28E6-4CF1-9D27-5DABADEDFCD4}" destId="{24A6DB91-139D-4902-ACC5-82FA19B193ED}" srcOrd="2" destOrd="0" presId="urn:microsoft.com/office/officeart/2005/8/layout/lProcess2"/>
    <dgm:cxn modelId="{F3608D2C-8808-4FB2-9723-F9C4199B2F17}" type="presParOf" srcId="{24A6DB91-139D-4902-ACC5-82FA19B193ED}" destId="{99506710-EB6D-4785-B6E1-3045C487A826}" srcOrd="0" destOrd="0" presId="urn:microsoft.com/office/officeart/2005/8/layout/lProcess2"/>
    <dgm:cxn modelId="{B0C6F777-BDE7-404C-B11D-44C2CD40B22F}" type="presParOf" srcId="{24A6DB91-139D-4902-ACC5-82FA19B193ED}" destId="{A28479AB-3130-46F1-B42D-422637FDB9A8}" srcOrd="1" destOrd="0" presId="urn:microsoft.com/office/officeart/2005/8/layout/lProcess2"/>
    <dgm:cxn modelId="{7EF42079-D60D-45D6-ACB6-C5D9A9172E14}" type="presParOf" srcId="{24A6DB91-139D-4902-ACC5-82FA19B193ED}" destId="{C128864A-BD2F-4CC7-94EB-12DE8B135B52}" srcOrd="2" destOrd="0" presId="urn:microsoft.com/office/officeart/2005/8/layout/lProcess2"/>
    <dgm:cxn modelId="{FAE3F3F0-6407-424E-A44E-EFFE532B9297}" type="presParOf" srcId="{C128864A-BD2F-4CC7-94EB-12DE8B135B52}" destId="{99969423-EF9A-4DD2-B3DD-E47510821C42}" srcOrd="0" destOrd="0" presId="urn:microsoft.com/office/officeart/2005/8/layout/lProcess2"/>
    <dgm:cxn modelId="{C7848A5B-FEA3-4E4A-9090-0BE183C7ABBF}" type="presParOf" srcId="{99969423-EF9A-4DD2-B3DD-E47510821C42}" destId="{A0AD3223-4D2B-4EB7-9C28-40DF40D9A7AF}" srcOrd="0" destOrd="0" presId="urn:microsoft.com/office/officeart/2005/8/layout/lProcess2"/>
    <dgm:cxn modelId="{544D4108-53DF-43FA-A552-9A661FC5F312}" type="presParOf" srcId="{99969423-EF9A-4DD2-B3DD-E47510821C42}" destId="{D5A885F6-5A0C-4512-A77E-B94823D71B51}" srcOrd="1" destOrd="0" presId="urn:microsoft.com/office/officeart/2005/8/layout/lProcess2"/>
    <dgm:cxn modelId="{6045A4C1-6B5A-49C6-A94C-C72187DF45C6}" type="presParOf" srcId="{99969423-EF9A-4DD2-B3DD-E47510821C42}" destId="{FBE69309-090D-40DB-8690-CCAA618B707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03B17-57C0-49DF-B29F-F1D837A39FA2}">
      <dsp:nvSpPr>
        <dsp:cNvPr id="0" name=""/>
        <dsp:cNvSpPr/>
      </dsp:nvSpPr>
      <dsp:spPr>
        <a:xfrm>
          <a:off x="4067" y="0"/>
          <a:ext cx="3913187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В 2021 году</a:t>
          </a:r>
          <a:endParaRPr lang="ru-RU" sz="4800" kern="1200" dirty="0"/>
        </a:p>
      </dsp:txBody>
      <dsp:txXfrm>
        <a:off x="4067" y="0"/>
        <a:ext cx="3913187" cy="1625600"/>
      </dsp:txXfrm>
    </dsp:sp>
    <dsp:sp modelId="{F5867218-4526-4509-A160-B0DF0F267A89}">
      <dsp:nvSpPr>
        <dsp:cNvPr id="0" name=""/>
        <dsp:cNvSpPr/>
      </dsp:nvSpPr>
      <dsp:spPr>
        <a:xfrm>
          <a:off x="395386" y="1627187"/>
          <a:ext cx="3130549" cy="163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Специалистами КЦ было оказано 233 услуги</a:t>
          </a:r>
          <a:endParaRPr lang="ru-RU" sz="3100" kern="1200" dirty="0"/>
        </a:p>
      </dsp:txBody>
      <dsp:txXfrm>
        <a:off x="443238" y="1675039"/>
        <a:ext cx="3034845" cy="1538098"/>
      </dsp:txXfrm>
    </dsp:sp>
    <dsp:sp modelId="{25F648C5-305D-4C2F-BC89-BB16AB48A83F}">
      <dsp:nvSpPr>
        <dsp:cNvPr id="0" name=""/>
        <dsp:cNvSpPr/>
      </dsp:nvSpPr>
      <dsp:spPr>
        <a:xfrm>
          <a:off x="395386" y="3512343"/>
          <a:ext cx="3130549" cy="163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Из них 145 - дистанционно</a:t>
          </a:r>
          <a:endParaRPr lang="ru-RU" sz="3100" kern="1200" dirty="0"/>
        </a:p>
      </dsp:txBody>
      <dsp:txXfrm>
        <a:off x="443238" y="3560195"/>
        <a:ext cx="3034845" cy="1538098"/>
      </dsp:txXfrm>
    </dsp:sp>
    <dsp:sp modelId="{99506710-EB6D-4785-B6E1-3045C487A826}">
      <dsp:nvSpPr>
        <dsp:cNvPr id="0" name=""/>
        <dsp:cNvSpPr/>
      </dsp:nvSpPr>
      <dsp:spPr>
        <a:xfrm>
          <a:off x="4210744" y="0"/>
          <a:ext cx="3913187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За 2 квартала 2022 года</a:t>
          </a:r>
          <a:endParaRPr lang="ru-RU" sz="4800" kern="1200" dirty="0"/>
        </a:p>
      </dsp:txBody>
      <dsp:txXfrm>
        <a:off x="4210744" y="0"/>
        <a:ext cx="3913187" cy="1625600"/>
      </dsp:txXfrm>
    </dsp:sp>
    <dsp:sp modelId="{A0AD3223-4D2B-4EB7-9C28-40DF40D9A7AF}">
      <dsp:nvSpPr>
        <dsp:cNvPr id="0" name=""/>
        <dsp:cNvSpPr/>
      </dsp:nvSpPr>
      <dsp:spPr>
        <a:xfrm>
          <a:off x="4602063" y="1627187"/>
          <a:ext cx="3130549" cy="163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Оказано 99 услуг</a:t>
          </a:r>
          <a:endParaRPr lang="ru-RU" sz="3100" kern="1200" dirty="0"/>
        </a:p>
      </dsp:txBody>
      <dsp:txXfrm>
        <a:off x="4649915" y="1675039"/>
        <a:ext cx="3034845" cy="1538098"/>
      </dsp:txXfrm>
    </dsp:sp>
    <dsp:sp modelId="{FBE69309-090D-40DB-8690-CCAA618B7076}">
      <dsp:nvSpPr>
        <dsp:cNvPr id="0" name=""/>
        <dsp:cNvSpPr/>
      </dsp:nvSpPr>
      <dsp:spPr>
        <a:xfrm>
          <a:off x="4602063" y="3512343"/>
          <a:ext cx="3130549" cy="163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Из них 55 - дистанционно</a:t>
          </a:r>
          <a:endParaRPr lang="ru-RU" sz="3100" kern="1200" dirty="0"/>
        </a:p>
      </dsp:txBody>
      <dsp:txXfrm>
        <a:off x="4649915" y="3560195"/>
        <a:ext cx="3034845" cy="1538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86C61-92DC-407C-B19E-5471011CD953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49D7A-C0BF-4727-9BFE-AA0D4C28C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2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5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30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70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6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2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07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46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8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ср 21.09.22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2458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9322" y="4453035"/>
            <a:ext cx="11238271" cy="19362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Взаимодействие специалиста Консультационного центра ДОО и родителей (законных представителей) посредством дистанционной формы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2300" y="146392"/>
            <a:ext cx="1084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5 «Улыбка» муниципального образования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Абинский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25" y="1123781"/>
            <a:ext cx="40544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8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09863" y="4033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9695" y="600050"/>
            <a:ext cx="10012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Используя мессенджеры, отправляю родителям медиа-файлы, такие как: «Повтори за мной», «Скажи, как я», пальчиковые, нейропсихологические игры в видео- и аудио-формате. Данный вид и тематика консультирования пользуются повышенным спросом у родителей.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2258203"/>
            <a:ext cx="3731147" cy="2798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6"/>
          <a:stretch/>
        </p:blipFill>
        <p:spPr>
          <a:xfrm>
            <a:off x="552450" y="2270848"/>
            <a:ext cx="3972737" cy="2293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t="3520" r="23559"/>
          <a:stretch/>
        </p:blipFill>
        <p:spPr>
          <a:xfrm>
            <a:off x="4123024" y="3406161"/>
            <a:ext cx="3765665" cy="2850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257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4010" y="2967335"/>
            <a:ext cx="9643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2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5098" y="3970382"/>
            <a:ext cx="97009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На </a:t>
            </a:r>
            <a:r>
              <a:rPr lang="ru-RU" sz="2400" dirty="0"/>
              <a:t>базе нашего детского сада с 2016 года работает Консультационный центр «Теплые ладошки» </a:t>
            </a:r>
            <a:r>
              <a:rPr lang="ru-RU" sz="2400" dirty="0" smtClean="0"/>
              <a:t>для оказания психолого-педагогической, диагностической и консультативной </a:t>
            </a:r>
            <a:r>
              <a:rPr lang="ru-RU" sz="2400" dirty="0"/>
              <a:t>помощи родителям (законным представителям) с детьми дошкольного возраста, не посещающих дошкольную образовательную </a:t>
            </a:r>
            <a:r>
              <a:rPr lang="ru-RU" sz="2400" dirty="0" smtClean="0"/>
              <a:t>организацию.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0" y="192696"/>
            <a:ext cx="8411815" cy="35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2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751344"/>
            <a:ext cx="104075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Задачи Консультационного центра «Теплые ладошки»:</a:t>
            </a:r>
          </a:p>
          <a:p>
            <a:pPr algn="ctr"/>
            <a:endParaRPr lang="ru-RU" sz="2400" dirty="0"/>
          </a:p>
          <a:p>
            <a:pPr algn="just"/>
            <a:r>
              <a:rPr lang="ru-RU" sz="2400" dirty="0"/>
              <a:t>- оказание консультативной помощи родителям (законным представителям) по различным вопросам воспитания, обучения и развития ребенка дошкольного возраста; </a:t>
            </a:r>
          </a:p>
          <a:p>
            <a:pPr algn="just"/>
            <a:r>
              <a:rPr lang="ru-RU" sz="2400" dirty="0"/>
              <a:t>- осуществление методической помощи родителям в подборе адекватных методов развития и воспитания ребенка;</a:t>
            </a:r>
          </a:p>
          <a:p>
            <a:pPr algn="just"/>
            <a:r>
              <a:rPr lang="ru-RU" sz="2400" dirty="0"/>
              <a:t>- своевременное выявление особых образовательных потребностей детей, получающих образование в домашних условиях;</a:t>
            </a:r>
          </a:p>
          <a:p>
            <a:pPr algn="just"/>
            <a:r>
              <a:rPr lang="ru-RU" sz="2400" dirty="0"/>
              <a:t>- сопровождение ребенка с особыми потребностями в обучении, воспитывающегося в домашних условиях;</a:t>
            </a:r>
          </a:p>
          <a:p>
            <a:pPr algn="just"/>
            <a:r>
              <a:rPr lang="ru-RU" sz="2400" dirty="0"/>
              <a:t>- социализация детей дошкольного возраста, не посещающих образовательные организации, для обеспечения равных стартовых возможностей.</a:t>
            </a:r>
          </a:p>
        </p:txBody>
      </p:sp>
    </p:spTree>
    <p:extLst>
      <p:ext uri="{BB962C8B-B14F-4D97-AF65-F5344CB8AC3E}">
        <p14:creationId xmlns:p14="http://schemas.microsoft.com/office/powerpoint/2010/main" val="17641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2379937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62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752" y="830317"/>
            <a:ext cx="62148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Преимущества дистанционного консультирования:</a:t>
            </a:r>
          </a:p>
          <a:p>
            <a:endParaRPr lang="ru-R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обеспечивает конфиденциальность;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родителям </a:t>
            </a:r>
            <a:r>
              <a:rPr lang="ru-RU" sz="2000" dirty="0"/>
              <a:t>и детям не нужно выходить из дома, что очень актуально для родителей детей-инвалидов, грудных </a:t>
            </a:r>
            <a:r>
              <a:rPr lang="ru-RU" sz="2000" dirty="0" smtClean="0"/>
              <a:t>детей;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оперативность </a:t>
            </a:r>
            <a:r>
              <a:rPr lang="ru-RU" sz="2000" dirty="0"/>
              <a:t>связи, возможность связаться в удобное время и так часто, как это удобно каждой стороне.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возможность </a:t>
            </a:r>
            <a:r>
              <a:rPr lang="ru-RU" sz="2000" dirty="0"/>
              <a:t>специалистов работать с людьми, находящимися далеко от детского сада, нет необходимости в выделении отдельных </a:t>
            </a:r>
            <a:r>
              <a:rPr lang="ru-RU" sz="2000" dirty="0" smtClean="0"/>
              <a:t>кабинетов;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обмен </a:t>
            </a:r>
            <a:r>
              <a:rPr lang="ru-RU" sz="2000" dirty="0"/>
              <a:t>сообщениями или документами без применения бумажных носителей, а также существует возможность передавать видеоматериалы, консультации, рекомендации, документы.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27500"/>
          <a:stretch/>
        </p:blipFill>
        <p:spPr>
          <a:xfrm rot="10800000">
            <a:off x="7486650" y="1802522"/>
            <a:ext cx="3894668" cy="3810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019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На </a:t>
            </a:r>
            <a:r>
              <a:rPr lang="ru-RU" sz="3200" b="1" dirty="0"/>
              <a:t>официальном сайте ДОО создана отдельная страница «Консультационный центр «Теплые ладошки»»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7709" r="19062" b="10894"/>
          <a:stretch/>
        </p:blipFill>
        <p:spPr>
          <a:xfrm>
            <a:off x="3562350" y="2285999"/>
            <a:ext cx="4274226" cy="21217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1" y="4573255"/>
            <a:ext cx="4076700" cy="1689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5" b="21100"/>
          <a:stretch/>
        </p:blipFill>
        <p:spPr>
          <a:xfrm>
            <a:off x="7836576" y="3346868"/>
            <a:ext cx="3134096" cy="29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5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7860" y="2191612"/>
            <a:ext cx="4199467" cy="2494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19150" y="599122"/>
            <a:ext cx="10344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На первичном дистанционном приеме проводится беседа специалиста с родителями (законными представителями) по заявленной проблеме. Беседа может проходить по телефону, видеосвязи или электронной почте. При помощи данного вида консультирования педагоги могут взаимодействовать с родителями, отвечать на вопросы, касающиеся коррекционной работы, давать рекомендации, памятки, подбирать необходимые консультации по запросам.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"/>
          <a:stretch/>
        </p:blipFill>
        <p:spPr>
          <a:xfrm rot="4123340">
            <a:off x="4580579" y="3328535"/>
            <a:ext cx="3491387" cy="1537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90804">
            <a:off x="8248765" y="3434293"/>
            <a:ext cx="3449777" cy="1565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0155" y="2978919"/>
            <a:ext cx="3468140" cy="16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6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22" y="782236"/>
            <a:ext cx="5551432" cy="4725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739">
            <a:off x="576504" y="553390"/>
            <a:ext cx="2490451" cy="24904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815">
            <a:off x="8945978" y="473226"/>
            <a:ext cx="2036340" cy="28780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6839">
            <a:off x="1199592" y="3176392"/>
            <a:ext cx="2255299" cy="32619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6822">
            <a:off x="8456886" y="3601472"/>
            <a:ext cx="2762250" cy="27622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609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50" y="762000"/>
            <a:ext cx="10001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Задания для самостоятельной домашней работы, сформированные по запросам родителей. Например, карточки-задания по теме «Осень» с картинками для составления описательных рассказов, загадками, заданиями по штриховке, раскрашиванию, заучиванию стихов, </a:t>
            </a:r>
            <a:r>
              <a:rPr lang="ru-RU" sz="2000" dirty="0" err="1"/>
              <a:t>чистоговорок</a:t>
            </a:r>
            <a:r>
              <a:rPr lang="ru-RU" sz="2000" dirty="0"/>
              <a:t> и т.д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8851" y="3269311"/>
            <a:ext cx="2571753" cy="3468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096" y="2805574"/>
            <a:ext cx="2800353" cy="2085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9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29" y="2085439"/>
            <a:ext cx="3176592" cy="2168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22" y="2522483"/>
            <a:ext cx="2684677" cy="3766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19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28311</TotalTime>
  <Words>426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официальном сайте ДОО создана отдельная страница «Консультационный центр «Теплые ладошки»»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и разработка индивидуального образовательного маршрута – совместная деятельность педагога и обучающегося</dc:title>
  <dc:creator>NotePad.by</dc:creator>
  <cp:lastModifiedBy>detsad-5</cp:lastModifiedBy>
  <cp:revision>254</cp:revision>
  <dcterms:created xsi:type="dcterms:W3CDTF">2017-07-30T21:03:05Z</dcterms:created>
  <dcterms:modified xsi:type="dcterms:W3CDTF">2022-09-21T06:49:23Z</dcterms:modified>
</cp:coreProperties>
</file>