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9" r:id="rId4"/>
    <p:sldId id="264" r:id="rId5"/>
    <p:sldId id="265" r:id="rId6"/>
    <p:sldId id="262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6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043608" y="1556792"/>
            <a:ext cx="7048872" cy="2880320"/>
          </a:xfrm>
        </p:spPr>
        <p:txBody>
          <a:bodyPr>
            <a:normAutofit fontScale="77500" lnSpcReduction="20000"/>
          </a:bodyPr>
          <a:lstStyle/>
          <a:p>
            <a:endParaRPr lang="ru-RU" b="1" dirty="0" smtClean="0">
              <a:solidFill>
                <a:srgbClr val="7030A0"/>
              </a:solidFill>
              <a:latin typeface="Calibri" pitchFamily="34" charset="0"/>
            </a:endParaRPr>
          </a:p>
          <a:p>
            <a:r>
              <a:rPr lang="ru-RU" sz="3800" b="1" i="1" dirty="0" smtClean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Просветительское мероприятие с </a:t>
            </a:r>
            <a:r>
              <a:rPr lang="ru-RU" sz="3800" b="1" i="1" dirty="0" smtClean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родителями</a:t>
            </a:r>
          </a:p>
          <a:p>
            <a:endParaRPr lang="ru-RU" sz="3800" b="1" i="1" dirty="0" smtClean="0">
              <a:solidFill>
                <a:srgbClr val="7030A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3800" b="1" i="1" dirty="0" smtClean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Семинар-практикум </a:t>
            </a:r>
          </a:p>
          <a:p>
            <a:r>
              <a:rPr lang="ru-RU" sz="3800" b="1" i="1" dirty="0" smtClean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</a:t>
            </a:r>
            <a:r>
              <a:rPr lang="ru-RU" sz="3800" b="1" i="1" dirty="0" smtClean="0">
                <a:solidFill>
                  <a:srgbClr val="7030A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Место взрослого в игре ребенка»</a:t>
            </a:r>
          </a:p>
          <a:p>
            <a:endParaRPr lang="ru-RU" b="1" dirty="0" smtClean="0">
              <a:solidFill>
                <a:srgbClr val="7030A0"/>
              </a:solidFill>
              <a:latin typeface="Calibri" pitchFamily="34" charset="0"/>
            </a:endParaRPr>
          </a:p>
          <a:p>
            <a:endParaRPr lang="ru-RU" b="1" dirty="0" smtClean="0">
              <a:solidFill>
                <a:srgbClr val="7030A0"/>
              </a:solidFill>
              <a:latin typeface="Calibri" pitchFamily="34" charset="0"/>
            </a:endParaRP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88640"/>
            <a:ext cx="842493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МУНИЦИПАЛЬНОЕ БЮДЖЕТНОЕ ДОШКОЛЬНОЕ ОБРАЗОВАТЕЛЬНОЕ УЧРЕЖДЕНИЕ ЦЕНТР РАЗВИТИЯ РЕБЕНКА – ДЕТСКИЙ САД № </a:t>
            </a:r>
            <a:r>
              <a:rPr lang="ru-RU" sz="1400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37</a:t>
            </a:r>
          </a:p>
          <a:p>
            <a:pPr algn="ctr"/>
            <a:r>
              <a:rPr lang="ru-RU" sz="1400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u-RU" sz="1400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МУНИЦИПАЛЬНОГО ОБРАЗОВАНИЯ АБИНСКИЙ РАЙОН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51920" y="5445224"/>
            <a:ext cx="49320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Педагог дополнительного образования</a:t>
            </a:r>
          </a:p>
          <a:p>
            <a:pPr algn="r"/>
            <a:r>
              <a:rPr lang="ru-RU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МБДОУ ЦРР – детского сада  № 37</a:t>
            </a:r>
          </a:p>
          <a:p>
            <a:pPr algn="r"/>
            <a:r>
              <a:rPr lang="ru-RU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Галинская В.А.</a:t>
            </a:r>
            <a:endParaRPr lang="ru-RU" b="1" i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6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Вера\Desktop\материал к занятию с родителями\scale_1200 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102536"/>
            <a:ext cx="2592287" cy="2046543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</p:pic>
      <p:pic>
        <p:nvPicPr>
          <p:cNvPr id="1027" name="Picture 3" descr="C:\Users\Вера\Desktop\материал к занятию с родителями\scale_1200 (5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88640"/>
            <a:ext cx="3522853" cy="194421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1028" name="Picture 4" descr="C:\Users\Вера\Desktop\материал к занятию с родителями\scale_12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2132856"/>
            <a:ext cx="2833032" cy="2123622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1029" name="Picture 5" descr="C:\Users\Вера\Desktop\материал к занятию с родителями\scale_120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224" y="2132856"/>
            <a:ext cx="2323192" cy="2157784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</p:pic>
      <p:pic>
        <p:nvPicPr>
          <p:cNvPr id="1030" name="Picture 6" descr="C:\Users\Вера\Desktop\материал к занятию с родителями\scale_1200 (2)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896" y="4365104"/>
            <a:ext cx="2267744" cy="2261296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</p:pic>
      <p:pic>
        <p:nvPicPr>
          <p:cNvPr id="1031" name="Picture 7" descr="C:\Users\Вера\Desktop\материал к занятию с родителями\e848e613990d851742c9feeac07960d3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92080" y="188640"/>
            <a:ext cx="2160240" cy="2160240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</p:pic>
      <p:pic>
        <p:nvPicPr>
          <p:cNvPr id="1032" name="Picture 8" descr="C:\Users\Вера\Desktop\материал к занятию с родителями\c3808076242043.Y3JvcCw4OTcsNzAyLDk1MSwyNA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71600" y="4365104"/>
            <a:ext cx="2376264" cy="2148105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1403648" y="260648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1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308304" y="18864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2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3645024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3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491880" y="3573016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4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508104" y="6165304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7</a:t>
            </a:r>
            <a:endParaRPr lang="ru-RU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244408" y="1916832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5</a:t>
            </a:r>
            <a:endParaRPr lang="ru-RU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899592" y="6021288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6</a:t>
            </a:r>
            <a:endParaRPr lang="ru-RU" b="1" dirty="0"/>
          </a:p>
        </p:txBody>
      </p:sp>
      <p:pic>
        <p:nvPicPr>
          <p:cNvPr id="18" name="Рисунок 17"/>
          <p:cNvPicPr/>
          <p:nvPr/>
        </p:nvPicPr>
        <p:blipFill>
          <a:blip r:embed="rId9" cstate="print"/>
          <a:srcRect l="17935" t="16113" r="40455" b="19181"/>
          <a:stretch>
            <a:fillRect/>
          </a:stretch>
        </p:blipFill>
        <p:spPr bwMode="auto">
          <a:xfrm>
            <a:off x="6444208" y="4509120"/>
            <a:ext cx="2329766" cy="2160240"/>
          </a:xfrm>
          <a:prstGeom prst="ellipse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</p:spPr>
      </p:pic>
      <p:sp>
        <p:nvSpPr>
          <p:cNvPr id="19" name="Прямоугольник 18"/>
          <p:cNvSpPr/>
          <p:nvPr/>
        </p:nvSpPr>
        <p:spPr>
          <a:xfrm>
            <a:off x="8316416" y="6165304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8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6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" name="Picture 2" descr="C:\Users\Вера\Desktop\материал к занятию с родителями\2268x1370_0xc0a839a2_8307452271510242938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5831"/>
          <a:stretch>
            <a:fillRect/>
          </a:stretch>
        </p:blipFill>
        <p:spPr bwMode="auto">
          <a:xfrm>
            <a:off x="0" y="476672"/>
            <a:ext cx="9144000" cy="58655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6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115616" y="188640"/>
            <a:ext cx="6904856" cy="1008112"/>
          </a:xfrm>
        </p:spPr>
        <p:txBody>
          <a:bodyPr>
            <a:normAutofit fontScale="92500"/>
          </a:bodyPr>
          <a:lstStyle/>
          <a:p>
            <a:r>
              <a:rPr lang="ru-RU" b="1" i="1" dirty="0" smtClean="0">
                <a:solidFill>
                  <a:srgbClr val="7030A0"/>
                </a:solidFill>
                <a:latin typeface="Calibri" pitchFamily="34" charset="0"/>
              </a:rPr>
              <a:t>Особенности  игровой деятельности младших дошкольников</a:t>
            </a:r>
          </a:p>
          <a:p>
            <a:endParaRPr lang="ru-RU" sz="1600" b="1" dirty="0" smtClean="0">
              <a:solidFill>
                <a:srgbClr val="7030A0"/>
              </a:solidFill>
              <a:latin typeface="Calibri" pitchFamily="34" charset="0"/>
            </a:endParaRPr>
          </a:p>
          <a:p>
            <a:endParaRPr lang="ru-RU" sz="1600" b="1" dirty="0" smtClean="0">
              <a:solidFill>
                <a:srgbClr val="7030A0"/>
              </a:solidFill>
              <a:latin typeface="Calibri" pitchFamily="34" charset="0"/>
            </a:endParaRPr>
          </a:p>
          <a:p>
            <a:endParaRPr lang="ru-RU" b="1" dirty="0" smtClean="0">
              <a:solidFill>
                <a:srgbClr val="7030A0"/>
              </a:solidFill>
              <a:latin typeface="Calibri" pitchFamily="34" charset="0"/>
            </a:endParaRPr>
          </a:p>
          <a:p>
            <a:endParaRPr lang="ru-RU" b="1" dirty="0" smtClean="0">
              <a:solidFill>
                <a:srgbClr val="7030A0"/>
              </a:solidFill>
              <a:latin typeface="Calibri" pitchFamily="34" charset="0"/>
            </a:endParaRP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75656" y="908720"/>
            <a:ext cx="6624736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000" b="1" i="1" u="sng" dirty="0" smtClean="0">
                <a:solidFill>
                  <a:srgbClr val="002060"/>
                </a:solidFill>
              </a:rPr>
              <a:t>Компонент игры</a:t>
            </a:r>
          </a:p>
          <a:p>
            <a:pPr>
              <a:buFont typeface="Wingdings" pitchFamily="2" charset="2"/>
              <a:buChar char="ü"/>
            </a:pPr>
            <a:r>
              <a:rPr lang="ru-RU" sz="2000" b="1" i="1" dirty="0" smtClean="0">
                <a:solidFill>
                  <a:srgbClr val="002060"/>
                </a:solidFill>
              </a:rPr>
              <a:t> Сюжет:   отображение действий взрослых   </a:t>
            </a:r>
          </a:p>
          <a:p>
            <a:pPr>
              <a:buFont typeface="Wingdings" pitchFamily="2" charset="2"/>
              <a:buChar char="ü"/>
            </a:pPr>
            <a:r>
              <a:rPr lang="ru-RU" sz="2000" b="1" i="1" dirty="0" smtClean="0">
                <a:solidFill>
                  <a:srgbClr val="002060"/>
                </a:solidFill>
              </a:rPr>
              <a:t>Количество ролей: 1—2 </a:t>
            </a:r>
          </a:p>
          <a:p>
            <a:pPr>
              <a:buFont typeface="Wingdings" pitchFamily="2" charset="2"/>
              <a:buChar char="ü"/>
            </a:pPr>
            <a:r>
              <a:rPr lang="ru-RU" sz="2000" b="1" i="1" dirty="0" smtClean="0">
                <a:solidFill>
                  <a:srgbClr val="002060"/>
                </a:solidFill>
              </a:rPr>
              <a:t>Число играющих:  1—2 </a:t>
            </a:r>
          </a:p>
          <a:p>
            <a:pPr>
              <a:buFont typeface="Wingdings" pitchFamily="2" charset="2"/>
              <a:buChar char="ü"/>
            </a:pPr>
            <a:r>
              <a:rPr lang="ru-RU" sz="2000" b="1" i="1" dirty="0" smtClean="0">
                <a:solidFill>
                  <a:srgbClr val="002060"/>
                </a:solidFill>
              </a:rPr>
              <a:t>Тематика:  бытовая </a:t>
            </a:r>
          </a:p>
          <a:p>
            <a:pPr>
              <a:buFont typeface="Wingdings" pitchFamily="2" charset="2"/>
              <a:buChar char="ü"/>
            </a:pPr>
            <a:r>
              <a:rPr lang="ru-RU" sz="2000" b="1" i="1" dirty="0" smtClean="0">
                <a:solidFill>
                  <a:srgbClr val="002060"/>
                </a:solidFill>
              </a:rPr>
              <a:t>Правила: не осознаются </a:t>
            </a:r>
          </a:p>
          <a:p>
            <a:pPr>
              <a:buFont typeface="Wingdings" pitchFamily="2" charset="2"/>
              <a:buChar char="ü"/>
            </a:pPr>
            <a:r>
              <a:rPr lang="ru-RU" sz="2000" b="1" i="1" dirty="0" smtClean="0">
                <a:solidFill>
                  <a:srgbClr val="002060"/>
                </a:solidFill>
              </a:rPr>
              <a:t>Игровые действия: однообразные (1—8) </a:t>
            </a:r>
          </a:p>
          <a:p>
            <a:pPr>
              <a:buFont typeface="Wingdings" pitchFamily="2" charset="2"/>
              <a:buChar char="ü"/>
            </a:pPr>
            <a:r>
              <a:rPr lang="ru-RU" sz="2000" b="1" i="1" dirty="0" smtClean="0">
                <a:solidFill>
                  <a:srgbClr val="002060"/>
                </a:solidFill>
              </a:rPr>
              <a:t>Включение игровых ситуаций: под руководством взрослого </a:t>
            </a:r>
          </a:p>
          <a:p>
            <a:pPr>
              <a:buFont typeface="Wingdings" pitchFamily="2" charset="2"/>
              <a:buChar char="ü"/>
            </a:pPr>
            <a:r>
              <a:rPr lang="ru-RU" sz="2000" b="1" i="1" dirty="0" smtClean="0">
                <a:solidFill>
                  <a:srgbClr val="002060"/>
                </a:solidFill>
              </a:rPr>
              <a:t>Появление новых игровых ситуаций: с помощью взрослого</a:t>
            </a:r>
          </a:p>
          <a:p>
            <a:pPr>
              <a:buFont typeface="Wingdings" pitchFamily="2" charset="2"/>
              <a:buChar char="ü"/>
            </a:pPr>
            <a:r>
              <a:rPr lang="ru-RU" sz="2000" b="1" i="1" dirty="0" smtClean="0">
                <a:solidFill>
                  <a:srgbClr val="002060"/>
                </a:solidFill>
              </a:rPr>
              <a:t>Объединение игр: невозможно </a:t>
            </a:r>
          </a:p>
          <a:p>
            <a:pPr>
              <a:buFont typeface="Wingdings" pitchFamily="2" charset="2"/>
              <a:buChar char="ü"/>
            </a:pPr>
            <a:r>
              <a:rPr lang="ru-RU" sz="2000" b="1" i="1" dirty="0" smtClean="0">
                <a:solidFill>
                  <a:srgbClr val="002060"/>
                </a:solidFill>
              </a:rPr>
              <a:t>Использование предметов, игрушек: готовые</a:t>
            </a:r>
          </a:p>
          <a:p>
            <a:pPr>
              <a:buFont typeface="Wingdings" pitchFamily="2" charset="2"/>
              <a:buChar char="ü"/>
            </a:pPr>
            <a:r>
              <a:rPr lang="ru-RU" sz="2000" b="1" i="1" dirty="0" smtClean="0">
                <a:solidFill>
                  <a:srgbClr val="002060"/>
                </a:solidFill>
              </a:rPr>
              <a:t>Продолжительность игры: кратковременное </a:t>
            </a:r>
          </a:p>
          <a:p>
            <a:pPr>
              <a:buFont typeface="Wingdings" pitchFamily="2" charset="2"/>
              <a:buChar char="ü"/>
            </a:pPr>
            <a:r>
              <a:rPr lang="ru-RU" sz="2000" b="1" i="1" dirty="0" smtClean="0">
                <a:solidFill>
                  <a:srgbClr val="002060"/>
                </a:solidFill>
              </a:rPr>
              <a:t>Предварительное планирование:  нет </a:t>
            </a:r>
          </a:p>
          <a:p>
            <a:pPr>
              <a:buFont typeface="Wingdings" pitchFamily="2" charset="2"/>
              <a:buChar char="ü"/>
            </a:pPr>
            <a:r>
              <a:rPr lang="ru-RU" sz="2000" b="1" i="1" dirty="0" smtClean="0">
                <a:solidFill>
                  <a:srgbClr val="002060"/>
                </a:solidFill>
              </a:rPr>
              <a:t>Окончание игры: неожиданное 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6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187624" y="2060848"/>
            <a:ext cx="6904856" cy="237626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Calibri" pitchFamily="34" charset="0"/>
              </a:rPr>
              <a:t>Игра детей не возникает стихийно, она складывается под руководством взрослого и в совместной деятельности с ним.</a:t>
            </a:r>
          </a:p>
          <a:p>
            <a:endParaRPr lang="ru-RU" b="1" dirty="0" smtClean="0">
              <a:solidFill>
                <a:srgbClr val="7030A0"/>
              </a:solidFill>
              <a:latin typeface="Calibri" pitchFamily="34" charset="0"/>
            </a:endParaRPr>
          </a:p>
          <a:p>
            <a:endParaRPr lang="ru-RU" b="1" dirty="0" smtClean="0">
              <a:solidFill>
                <a:srgbClr val="7030A0"/>
              </a:solidFill>
              <a:latin typeface="Calibri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6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Вера\Desktop\материал к занятию с родителями\scale_1200 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102536"/>
            <a:ext cx="2592287" cy="2046543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</p:pic>
      <p:pic>
        <p:nvPicPr>
          <p:cNvPr id="1027" name="Picture 3" descr="C:\Users\Вера\Desktop\материал к занятию с родителями\scale_1200 (5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88640"/>
            <a:ext cx="3522853" cy="194421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1028" name="Picture 4" descr="C:\Users\Вера\Desktop\материал к занятию с родителями\scale_12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2132856"/>
            <a:ext cx="2833032" cy="2123622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1029" name="Picture 5" descr="C:\Users\Вера\Desktop\материал к занятию с родителями\scale_120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224" y="2132856"/>
            <a:ext cx="2323192" cy="2157784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</p:pic>
      <p:pic>
        <p:nvPicPr>
          <p:cNvPr id="1030" name="Picture 6" descr="C:\Users\Вера\Desktop\материал к занятию с родителями\scale_1200 (2)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896" y="4365104"/>
            <a:ext cx="2267744" cy="2261296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</p:pic>
      <p:pic>
        <p:nvPicPr>
          <p:cNvPr id="1031" name="Picture 7" descr="C:\Users\Вера\Desktop\материал к занятию с родителями\e848e613990d851742c9feeac07960d3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92080" y="188640"/>
            <a:ext cx="2160240" cy="2160240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</p:pic>
      <p:pic>
        <p:nvPicPr>
          <p:cNvPr id="1032" name="Picture 8" descr="C:\Users\Вера\Desktop\материал к занятию с родителями\c3808076242043.Y3JvcCw4OTcsNzAyLDk1MSwyNA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71600" y="4365104"/>
            <a:ext cx="2376264" cy="2148105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</p:pic>
      <p:sp>
        <p:nvSpPr>
          <p:cNvPr id="11" name="Прямоугольник 10"/>
          <p:cNvSpPr/>
          <p:nvPr/>
        </p:nvSpPr>
        <p:spPr>
          <a:xfrm>
            <a:off x="1403648" y="260648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1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308304" y="18864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2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3645024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3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491880" y="3573016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4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508104" y="6165304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7</a:t>
            </a:r>
            <a:endParaRPr lang="ru-RU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244408" y="1916832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5</a:t>
            </a:r>
            <a:endParaRPr lang="ru-RU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899592" y="6021288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6</a:t>
            </a:r>
            <a:endParaRPr lang="ru-RU" b="1" dirty="0"/>
          </a:p>
        </p:txBody>
      </p:sp>
      <p:pic>
        <p:nvPicPr>
          <p:cNvPr id="18" name="Рисунок 17"/>
          <p:cNvPicPr/>
          <p:nvPr/>
        </p:nvPicPr>
        <p:blipFill>
          <a:blip r:embed="rId9" cstate="print"/>
          <a:srcRect l="17935" t="16113" r="40455" b="19181"/>
          <a:stretch>
            <a:fillRect/>
          </a:stretch>
        </p:blipFill>
        <p:spPr bwMode="auto">
          <a:xfrm>
            <a:off x="6444208" y="4509120"/>
            <a:ext cx="2329766" cy="2160240"/>
          </a:xfrm>
          <a:prstGeom prst="ellipse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</p:spPr>
      </p:pic>
      <p:sp>
        <p:nvSpPr>
          <p:cNvPr id="19" name="Прямоугольник 18"/>
          <p:cNvSpPr/>
          <p:nvPr/>
        </p:nvSpPr>
        <p:spPr>
          <a:xfrm>
            <a:off x="8316416" y="6165304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8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6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Вера\Desktop\материал к занятию с родителями\2aeadaee770b0a85e4dff932bb87fc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8206" y="908720"/>
            <a:ext cx="9202206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149</Words>
  <Application>Microsoft Office PowerPoint</Application>
  <PresentationFormat>Экран (4:3)</PresentationFormat>
  <Paragraphs>48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Вера</dc:creator>
  <cp:lastModifiedBy>Вера</cp:lastModifiedBy>
  <cp:revision>10</cp:revision>
  <dcterms:created xsi:type="dcterms:W3CDTF">2025-07-02T11:44:40Z</dcterms:created>
  <dcterms:modified xsi:type="dcterms:W3CDTF">2025-07-20T15:05:42Z</dcterms:modified>
</cp:coreProperties>
</file>